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ppt/theme/themeOverride3.xml" ContentType="application/vnd.openxmlformats-officedocument.themeOverride+xml"/>
  <Override PartName="/ppt/theme/themeOverride4.xml" ContentType="application/vnd.openxmlformats-officedocument.themeOverride+xml"/>
  <Override PartName="/ppt/theme/themeOverride5.xml" ContentType="application/vnd.openxmlformats-officedocument.themeOverride+xml"/>
  <Override PartName="/ppt/theme/themeOverride6.xml" ContentType="application/vnd.openxmlformats-officedocument.themeOverride+xml"/>
  <Override PartName="/ppt/theme/themeOverride7.xml" ContentType="application/vnd.openxmlformats-officedocument.themeOverride+xml"/>
  <Override PartName="/ppt/theme/themeOverride8.xml" ContentType="application/vnd.openxmlformats-officedocument.themeOverride+xml"/>
  <Override PartName="/ppt/theme/themeOverride9.xml" ContentType="application/vnd.openxmlformats-officedocument.themeOverride+xml"/>
  <Override PartName="/ppt/theme/themeOverride10.xml" ContentType="application/vnd.openxmlformats-officedocument.themeOverride+xml"/>
  <Override PartName="/ppt/theme/themeOverride11.xml" ContentType="application/vnd.openxmlformats-officedocument.themeOverride+xml"/>
  <Override PartName="/ppt/theme/themeOverride12.xml" ContentType="application/vnd.openxmlformats-officedocument.themeOverride+xml"/>
  <Override PartName="/ppt/theme/themeOverride13.xml" ContentType="application/vnd.openxmlformats-officedocument.themeOverride+xml"/>
  <Override PartName="/ppt/theme/themeOverride14.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Lst>
  <p:sldSz cx="10007600" cy="7739063"/>
  <p:notesSz cx="7739063" cy="10007600"/>
  <p:defaultTextStyle>
    <a:defPPr>
      <a:defRPr lang="en-US"/>
    </a:defPPr>
    <a:lvl1pPr algn="l"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1" d="100"/>
          <a:sy n="61" d="100"/>
        </p:scale>
        <p:origin x="-1458"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750888" y="2403475"/>
            <a:ext cx="8505825" cy="1658938"/>
          </a:xfrm>
        </p:spPr>
        <p:txBody>
          <a:bodyPr/>
          <a:lstStyle/>
          <a:p>
            <a:r>
              <a:rPr lang="en-US" smtClean="0"/>
              <a:t>Click to edit Master title style</a:t>
            </a:r>
            <a:endParaRPr lang="es-EC"/>
          </a:p>
        </p:txBody>
      </p:sp>
      <p:sp>
        <p:nvSpPr>
          <p:cNvPr id="3" name="Subtitle 2"/>
          <p:cNvSpPr>
            <a:spLocks noGrp="1"/>
          </p:cNvSpPr>
          <p:nvPr>
            <p:ph type="subTitle" idx="1"/>
          </p:nvPr>
        </p:nvSpPr>
        <p:spPr>
          <a:xfrm>
            <a:off x="1501775" y="4386263"/>
            <a:ext cx="7004050" cy="1976437"/>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s-EC"/>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485E2D95-3FC7-4815-9848-822196F6577B}" type="slidenum">
              <a:rPr lang="en-US"/>
              <a:pPr/>
              <a:t>‹#›</a:t>
            </a:fld>
            <a:endParaRPr lang="en-US"/>
          </a:p>
        </p:txBody>
      </p:sp>
    </p:spTree>
    <p:extLst>
      <p:ext uri="{BB962C8B-B14F-4D97-AF65-F5344CB8AC3E}">
        <p14:creationId xmlns:p14="http://schemas.microsoft.com/office/powerpoint/2010/main" val="36388605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C"/>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2EAE1F2-E8F4-481D-B577-CF92E99174D7}" type="slidenum">
              <a:rPr lang="en-US"/>
              <a:pPr/>
              <a:t>‹#›</a:t>
            </a:fld>
            <a:endParaRPr lang="en-US"/>
          </a:p>
        </p:txBody>
      </p:sp>
    </p:spTree>
    <p:extLst>
      <p:ext uri="{BB962C8B-B14F-4D97-AF65-F5344CB8AC3E}">
        <p14:creationId xmlns:p14="http://schemas.microsoft.com/office/powerpoint/2010/main" val="193372561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131050" y="687388"/>
            <a:ext cx="2125663" cy="6191250"/>
          </a:xfrm>
        </p:spPr>
        <p:txBody>
          <a:bodyPr vert="eaVert"/>
          <a:lstStyle/>
          <a:p>
            <a:r>
              <a:rPr lang="en-US" smtClean="0"/>
              <a:t>Click to edit Master title style</a:t>
            </a:r>
            <a:endParaRPr lang="es-EC"/>
          </a:p>
        </p:txBody>
      </p:sp>
      <p:sp>
        <p:nvSpPr>
          <p:cNvPr id="3" name="Vertical Text Placeholder 2"/>
          <p:cNvSpPr>
            <a:spLocks noGrp="1"/>
          </p:cNvSpPr>
          <p:nvPr>
            <p:ph type="body" orient="vert" idx="1"/>
          </p:nvPr>
        </p:nvSpPr>
        <p:spPr>
          <a:xfrm>
            <a:off x="749300" y="687388"/>
            <a:ext cx="6229350" cy="61912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EAD57B08-FD35-4726-B447-2ECC896F806A}" type="slidenum">
              <a:rPr lang="en-US"/>
              <a:pPr/>
              <a:t>‹#›</a:t>
            </a:fld>
            <a:endParaRPr lang="en-US"/>
          </a:p>
        </p:txBody>
      </p:sp>
    </p:spTree>
    <p:extLst>
      <p:ext uri="{BB962C8B-B14F-4D97-AF65-F5344CB8AC3E}">
        <p14:creationId xmlns:p14="http://schemas.microsoft.com/office/powerpoint/2010/main" val="226300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C"/>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AE96A19A-FAD6-447E-A073-8C0F09060FD9}" type="slidenum">
              <a:rPr lang="en-US"/>
              <a:pPr/>
              <a:t>‹#›</a:t>
            </a:fld>
            <a:endParaRPr lang="en-US"/>
          </a:p>
        </p:txBody>
      </p:sp>
    </p:spTree>
    <p:extLst>
      <p:ext uri="{BB962C8B-B14F-4D97-AF65-F5344CB8AC3E}">
        <p14:creationId xmlns:p14="http://schemas.microsoft.com/office/powerpoint/2010/main" val="41227936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90575" y="4973638"/>
            <a:ext cx="8505825" cy="1536700"/>
          </a:xfrm>
        </p:spPr>
        <p:txBody>
          <a:bodyPr anchor="t"/>
          <a:lstStyle>
            <a:lvl1pPr algn="l">
              <a:defRPr sz="4000" b="1" cap="all"/>
            </a:lvl1pPr>
          </a:lstStyle>
          <a:p>
            <a:r>
              <a:rPr lang="en-US" smtClean="0"/>
              <a:t>Click to edit Master title style</a:t>
            </a:r>
            <a:endParaRPr lang="es-EC"/>
          </a:p>
        </p:txBody>
      </p:sp>
      <p:sp>
        <p:nvSpPr>
          <p:cNvPr id="3" name="Text Placeholder 2"/>
          <p:cNvSpPr>
            <a:spLocks noGrp="1"/>
          </p:cNvSpPr>
          <p:nvPr>
            <p:ph type="body" idx="1"/>
          </p:nvPr>
        </p:nvSpPr>
        <p:spPr>
          <a:xfrm>
            <a:off x="790575" y="3279775"/>
            <a:ext cx="8505825" cy="16938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A0309746-D8FF-402B-88F0-BD3DD7448B1F}" type="slidenum">
              <a:rPr lang="en-US"/>
              <a:pPr/>
              <a:t>‹#›</a:t>
            </a:fld>
            <a:endParaRPr lang="en-US"/>
          </a:p>
        </p:txBody>
      </p:sp>
    </p:spTree>
    <p:extLst>
      <p:ext uri="{BB962C8B-B14F-4D97-AF65-F5344CB8AC3E}">
        <p14:creationId xmlns:p14="http://schemas.microsoft.com/office/powerpoint/2010/main" val="315632013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C"/>
          </a:p>
        </p:txBody>
      </p:sp>
      <p:sp>
        <p:nvSpPr>
          <p:cNvPr id="3" name="Content Placeholder 2"/>
          <p:cNvSpPr>
            <a:spLocks noGrp="1"/>
          </p:cNvSpPr>
          <p:nvPr>
            <p:ph sz="half" idx="1"/>
          </p:nvPr>
        </p:nvSpPr>
        <p:spPr>
          <a:xfrm>
            <a:off x="749300" y="2235200"/>
            <a:ext cx="4176713" cy="46434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Content Placeholder 3"/>
          <p:cNvSpPr>
            <a:spLocks noGrp="1"/>
          </p:cNvSpPr>
          <p:nvPr>
            <p:ph sz="half" idx="2"/>
          </p:nvPr>
        </p:nvSpPr>
        <p:spPr>
          <a:xfrm>
            <a:off x="5078413" y="2235200"/>
            <a:ext cx="4178300" cy="46434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ED9FF192-B1C6-4585-9CFD-7C089C117C7A}" type="slidenum">
              <a:rPr lang="en-US"/>
              <a:pPr/>
              <a:t>‹#›</a:t>
            </a:fld>
            <a:endParaRPr lang="en-US"/>
          </a:p>
        </p:txBody>
      </p:sp>
    </p:spTree>
    <p:extLst>
      <p:ext uri="{BB962C8B-B14F-4D97-AF65-F5344CB8AC3E}">
        <p14:creationId xmlns:p14="http://schemas.microsoft.com/office/powerpoint/2010/main" val="11362040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00063" y="309563"/>
            <a:ext cx="9007475" cy="1290637"/>
          </a:xfrm>
        </p:spPr>
        <p:txBody>
          <a:bodyPr/>
          <a:lstStyle>
            <a:lvl1pPr>
              <a:defRPr/>
            </a:lvl1pPr>
          </a:lstStyle>
          <a:p>
            <a:r>
              <a:rPr lang="en-US" smtClean="0"/>
              <a:t>Click to edit Master title style</a:t>
            </a:r>
            <a:endParaRPr lang="es-EC"/>
          </a:p>
        </p:txBody>
      </p:sp>
      <p:sp>
        <p:nvSpPr>
          <p:cNvPr id="3" name="Text Placeholder 2"/>
          <p:cNvSpPr>
            <a:spLocks noGrp="1"/>
          </p:cNvSpPr>
          <p:nvPr>
            <p:ph type="body" idx="1"/>
          </p:nvPr>
        </p:nvSpPr>
        <p:spPr>
          <a:xfrm>
            <a:off x="500063" y="1731963"/>
            <a:ext cx="4422775" cy="7223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500063" y="2454275"/>
            <a:ext cx="4422775" cy="4459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5" name="Text Placeholder 4"/>
          <p:cNvSpPr>
            <a:spLocks noGrp="1"/>
          </p:cNvSpPr>
          <p:nvPr>
            <p:ph type="body" sz="quarter" idx="3"/>
          </p:nvPr>
        </p:nvSpPr>
        <p:spPr>
          <a:xfrm>
            <a:off x="5083175" y="1731963"/>
            <a:ext cx="4424363" cy="7223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3175" y="2454275"/>
            <a:ext cx="4424363" cy="4459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1A1940A7-D59C-4C3E-9D2B-93B10A9CE2BA}" type="slidenum">
              <a:rPr lang="en-US"/>
              <a:pPr/>
              <a:t>‹#›</a:t>
            </a:fld>
            <a:endParaRPr lang="en-US"/>
          </a:p>
        </p:txBody>
      </p:sp>
    </p:spTree>
    <p:extLst>
      <p:ext uri="{BB962C8B-B14F-4D97-AF65-F5344CB8AC3E}">
        <p14:creationId xmlns:p14="http://schemas.microsoft.com/office/powerpoint/2010/main" val="417036919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s-EC"/>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7BFC495C-D033-4837-989F-B675D9E8C170}" type="slidenum">
              <a:rPr lang="en-US"/>
              <a:pPr/>
              <a:t>‹#›</a:t>
            </a:fld>
            <a:endParaRPr lang="en-US"/>
          </a:p>
        </p:txBody>
      </p:sp>
    </p:spTree>
    <p:extLst>
      <p:ext uri="{BB962C8B-B14F-4D97-AF65-F5344CB8AC3E}">
        <p14:creationId xmlns:p14="http://schemas.microsoft.com/office/powerpoint/2010/main" val="26593296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F01018ED-378F-43F4-80D2-8362E26EA64F}" type="slidenum">
              <a:rPr lang="en-US"/>
              <a:pPr/>
              <a:t>‹#›</a:t>
            </a:fld>
            <a:endParaRPr lang="en-US"/>
          </a:p>
        </p:txBody>
      </p:sp>
    </p:spTree>
    <p:extLst>
      <p:ext uri="{BB962C8B-B14F-4D97-AF65-F5344CB8AC3E}">
        <p14:creationId xmlns:p14="http://schemas.microsoft.com/office/powerpoint/2010/main" val="9369272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00063" y="307975"/>
            <a:ext cx="3292475" cy="1311275"/>
          </a:xfrm>
        </p:spPr>
        <p:txBody>
          <a:bodyPr anchor="b"/>
          <a:lstStyle>
            <a:lvl1pPr algn="l">
              <a:defRPr sz="2000" b="1"/>
            </a:lvl1pPr>
          </a:lstStyle>
          <a:p>
            <a:r>
              <a:rPr lang="en-US" smtClean="0"/>
              <a:t>Click to edit Master title style</a:t>
            </a:r>
            <a:endParaRPr lang="es-EC"/>
          </a:p>
        </p:txBody>
      </p:sp>
      <p:sp>
        <p:nvSpPr>
          <p:cNvPr id="3" name="Content Placeholder 2"/>
          <p:cNvSpPr>
            <a:spLocks noGrp="1"/>
          </p:cNvSpPr>
          <p:nvPr>
            <p:ph idx="1"/>
          </p:nvPr>
        </p:nvSpPr>
        <p:spPr>
          <a:xfrm>
            <a:off x="3913188" y="307975"/>
            <a:ext cx="5594350" cy="6605588"/>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s-EC"/>
          </a:p>
        </p:txBody>
      </p:sp>
      <p:sp>
        <p:nvSpPr>
          <p:cNvPr id="4" name="Text Placeholder 3"/>
          <p:cNvSpPr>
            <a:spLocks noGrp="1"/>
          </p:cNvSpPr>
          <p:nvPr>
            <p:ph type="body" sz="half" idx="2"/>
          </p:nvPr>
        </p:nvSpPr>
        <p:spPr>
          <a:xfrm>
            <a:off x="500063" y="1619250"/>
            <a:ext cx="3292475" cy="529431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2FABAF53-DD45-4624-B37D-BA3F98651D18}" type="slidenum">
              <a:rPr lang="en-US"/>
              <a:pPr/>
              <a:t>‹#›</a:t>
            </a:fld>
            <a:endParaRPr lang="en-US"/>
          </a:p>
        </p:txBody>
      </p:sp>
    </p:spTree>
    <p:extLst>
      <p:ext uri="{BB962C8B-B14F-4D97-AF65-F5344CB8AC3E}">
        <p14:creationId xmlns:p14="http://schemas.microsoft.com/office/powerpoint/2010/main" val="353546632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962150" y="5418138"/>
            <a:ext cx="6003925" cy="638175"/>
          </a:xfrm>
        </p:spPr>
        <p:txBody>
          <a:bodyPr anchor="b"/>
          <a:lstStyle>
            <a:lvl1pPr algn="l">
              <a:defRPr sz="2000" b="1"/>
            </a:lvl1pPr>
          </a:lstStyle>
          <a:p>
            <a:r>
              <a:rPr lang="en-US" smtClean="0"/>
              <a:t>Click to edit Master title style</a:t>
            </a:r>
            <a:endParaRPr lang="es-EC"/>
          </a:p>
        </p:txBody>
      </p:sp>
      <p:sp>
        <p:nvSpPr>
          <p:cNvPr id="3" name="Picture Placeholder 2"/>
          <p:cNvSpPr>
            <a:spLocks noGrp="1"/>
          </p:cNvSpPr>
          <p:nvPr>
            <p:ph type="pic" idx="1"/>
          </p:nvPr>
        </p:nvSpPr>
        <p:spPr>
          <a:xfrm>
            <a:off x="1962150" y="692150"/>
            <a:ext cx="6003925" cy="46434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C"/>
          </a:p>
        </p:txBody>
      </p:sp>
      <p:sp>
        <p:nvSpPr>
          <p:cNvPr id="4" name="Text Placeholder 3"/>
          <p:cNvSpPr>
            <a:spLocks noGrp="1"/>
          </p:cNvSpPr>
          <p:nvPr>
            <p:ph type="body" sz="half" idx="2"/>
          </p:nvPr>
        </p:nvSpPr>
        <p:spPr>
          <a:xfrm>
            <a:off x="1962150" y="6056313"/>
            <a:ext cx="6003925" cy="90963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6C41D491-8A47-4C40-8ACF-ED1588BE5496}" type="slidenum">
              <a:rPr lang="en-US"/>
              <a:pPr/>
              <a:t>‹#›</a:t>
            </a:fld>
            <a:endParaRPr lang="en-US"/>
          </a:p>
        </p:txBody>
      </p:sp>
    </p:spTree>
    <p:extLst>
      <p:ext uri="{BB962C8B-B14F-4D97-AF65-F5344CB8AC3E}">
        <p14:creationId xmlns:p14="http://schemas.microsoft.com/office/powerpoint/2010/main" val="234654065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bwMode="auto">
      <p:bgPr>
        <a:solidFill>
          <a:srgbClr val="FFFFFF"/>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749300" y="687388"/>
            <a:ext cx="8507413" cy="12890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749300" y="2235200"/>
            <a:ext cx="8507413" cy="46434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749300" y="7051675"/>
            <a:ext cx="2085975" cy="5159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500"/>
            </a:lvl1pPr>
          </a:lstStyle>
          <a:p>
            <a:endParaRPr lang="en-US"/>
          </a:p>
        </p:txBody>
      </p:sp>
      <p:sp>
        <p:nvSpPr>
          <p:cNvPr id="1029" name="Rectangle 5"/>
          <p:cNvSpPr>
            <a:spLocks noGrp="1" noChangeArrowheads="1"/>
          </p:cNvSpPr>
          <p:nvPr>
            <p:ph type="ftr" sz="quarter" idx="3"/>
          </p:nvPr>
        </p:nvSpPr>
        <p:spPr bwMode="auto">
          <a:xfrm>
            <a:off x="3417888" y="7051675"/>
            <a:ext cx="3170237" cy="5159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500"/>
            </a:lvl1pPr>
          </a:lstStyle>
          <a:p>
            <a:endParaRPr lang="en-US"/>
          </a:p>
        </p:txBody>
      </p:sp>
      <p:sp>
        <p:nvSpPr>
          <p:cNvPr id="1030" name="Rectangle 6"/>
          <p:cNvSpPr>
            <a:spLocks noGrp="1" noChangeArrowheads="1"/>
          </p:cNvSpPr>
          <p:nvPr>
            <p:ph type="sldNum" sz="quarter" idx="4"/>
          </p:nvPr>
        </p:nvSpPr>
        <p:spPr bwMode="auto">
          <a:xfrm>
            <a:off x="7172325" y="7051675"/>
            <a:ext cx="2084388" cy="5159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500"/>
            </a:lvl1pPr>
          </a:lstStyle>
          <a:p>
            <a:fld id="{EA0183BB-B22B-4F07-9C87-99C6A77D9030}" type="slidenum">
              <a:rPr lang="en-US"/>
              <a:pPr/>
              <a:t>‹#›</a:t>
            </a:fld>
            <a:endParaRPr lang="en-US"/>
          </a:p>
        </p:txBody>
      </p:sp>
      <p:sp>
        <p:nvSpPr>
          <p:cNvPr id="1032" name="Rectangle 8"/>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3" name="Line 9"/>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4" name="Line 10"/>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5" name="Line 11"/>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6" name="Line 12"/>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7" name="Line 13"/>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8" name="Line 14"/>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9" name="Line 15"/>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0" name="Line 16"/>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1" name="Line 17"/>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2" name="Line 18"/>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3" name="Line 19"/>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4" name="Line 20"/>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5" name="Line 21"/>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6" name="Line 22"/>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7" name="Line 23"/>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8" name="Line 24"/>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9" name="Line 25"/>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0" name="Line 26"/>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1" name="Line 27"/>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2" name="Line 28"/>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3" name="Line 29"/>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4" name="Line 30"/>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5" name="Line 31"/>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6" name="Line 32"/>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7" name="Line 33"/>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8" name="Line 34"/>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9" name="Line 35"/>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0" name="Line 36"/>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1" name="Line 37"/>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2" name="Line 38"/>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3" name="Line 39"/>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4" name="Line 40"/>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5" name="Line 41"/>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6" name="Line 42"/>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7" name="Line 43"/>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8" name="Line 44"/>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9" name="Line 45"/>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0" name="Line 46"/>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1" name="Line 47"/>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2" name="Line 48"/>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3" name="Line 49"/>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4" name="Line 50"/>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5" name="Line 51"/>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6" name="Line 52"/>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7" name="Line 53"/>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8" name="Line 54"/>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9" name="Line 55"/>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0" name="Line 56"/>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1" name="Line 57"/>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2" name="Line 58"/>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3" name="Line 59"/>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4" name="Line 60"/>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5" name="Line 61"/>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6" name="Line 62"/>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7" name="Line 63"/>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8" name="Line 64"/>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89" name="Line 65"/>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90" name="Line 66"/>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91" name="Line 67"/>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92" name="Line 68"/>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s-EC"/>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xml"/></Relationships>
</file>

<file path=ppt/slides/_rels/slide10.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0.xml"/></Relationships>
</file>

<file path=ppt/slides/_rels/slide1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1.xml"/></Relationships>
</file>

<file path=ppt/slides/_rels/slide1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2.xml"/></Relationships>
</file>

<file path=ppt/slides/_rels/slide1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3.xml"/></Relationships>
</file>

<file path=ppt/slides/_rels/slide1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4.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4.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5.xml"/></Relationships>
</file>

<file path=ppt/slides/_rels/slide6.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6.xml"/></Relationships>
</file>

<file path=ppt/slides/_rels/slide7.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7.xml"/></Relationships>
</file>

<file path=ppt/slides/_rels/slide8.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8.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9.xml"/></Relationships>
</file>

<file path=ppt/slides/slide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051" name="Freeform 3"/>
          <p:cNvSpPr>
            <a:spLocks noChangeArrowheads="1"/>
          </p:cNvSpPr>
          <p:nvPr/>
        </p:nvSpPr>
        <p:spPr bwMode="auto">
          <a:xfrm>
            <a:off x="14288" y="4581525"/>
            <a:ext cx="7062787" cy="3111500"/>
          </a:xfrm>
          <a:custGeom>
            <a:avLst/>
            <a:gdLst>
              <a:gd name="T0" fmla="*/ 0 w 4449"/>
              <a:gd name="T1" fmla="*/ 1960 h 1960"/>
              <a:gd name="T2" fmla="*/ 4449 w 4449"/>
              <a:gd name="T3" fmla="*/ 1960 h 1960"/>
              <a:gd name="T4" fmla="*/ 0 w 4449"/>
              <a:gd name="T5" fmla="*/ 0 h 1960"/>
            </a:gdLst>
            <a:ahLst/>
            <a:cxnLst>
              <a:cxn ang="0">
                <a:pos x="T0" y="T1"/>
              </a:cxn>
              <a:cxn ang="0">
                <a:pos x="T2" y="T3"/>
              </a:cxn>
              <a:cxn ang="0">
                <a:pos x="T4" y="T5"/>
              </a:cxn>
            </a:cxnLst>
            <a:rect l="0" t="0" r="r" b="b"/>
            <a:pathLst>
              <a:path w="4449" h="1960">
                <a:moveTo>
                  <a:pt x="0" y="1960"/>
                </a:moveTo>
                <a:lnTo>
                  <a:pt x="4449" y="1960"/>
                </a:lnTo>
                <a:lnTo>
                  <a:pt x="0" y="0"/>
                </a:lnTo>
                <a:close/>
              </a:path>
            </a:pathLst>
          </a:custGeom>
          <a:solidFill>
            <a:srgbClr val="FFFFFF"/>
          </a:solidFill>
          <a:ln w="12700">
            <a:solidFill>
              <a:srgbClr val="FFFFF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2" name="Freeform 4"/>
          <p:cNvSpPr>
            <a:spLocks noChangeArrowheads="1"/>
          </p:cNvSpPr>
          <p:nvPr/>
        </p:nvSpPr>
        <p:spPr bwMode="auto">
          <a:xfrm>
            <a:off x="1101725" y="49213"/>
            <a:ext cx="8894763" cy="3916362"/>
          </a:xfrm>
          <a:custGeom>
            <a:avLst/>
            <a:gdLst>
              <a:gd name="T0" fmla="*/ 5603 w 5603"/>
              <a:gd name="T1" fmla="*/ 0 h 2467"/>
              <a:gd name="T2" fmla="*/ 0 w 5603"/>
              <a:gd name="T3" fmla="*/ 0 h 2467"/>
              <a:gd name="T4" fmla="*/ 5603 w 5603"/>
              <a:gd name="T5" fmla="*/ 2467 h 2467"/>
            </a:gdLst>
            <a:ahLst/>
            <a:cxnLst>
              <a:cxn ang="0">
                <a:pos x="T0" y="T1"/>
              </a:cxn>
              <a:cxn ang="0">
                <a:pos x="T2" y="T3"/>
              </a:cxn>
              <a:cxn ang="0">
                <a:pos x="T4" y="T5"/>
              </a:cxn>
            </a:cxnLst>
            <a:rect l="0" t="0" r="r" b="b"/>
            <a:pathLst>
              <a:path w="5603" h="2467">
                <a:moveTo>
                  <a:pt x="5603" y="0"/>
                </a:moveTo>
                <a:lnTo>
                  <a:pt x="0" y="0"/>
                </a:lnTo>
                <a:lnTo>
                  <a:pt x="5603" y="2467"/>
                </a:lnTo>
                <a:close/>
              </a:path>
            </a:pathLst>
          </a:custGeom>
          <a:solidFill>
            <a:srgbClr val="FFFFFF"/>
          </a:solidFill>
          <a:ln w="12700">
            <a:solidFill>
              <a:srgbClr val="FFFFF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3" name="Line 5"/>
          <p:cNvSpPr>
            <a:spLocks noChangeShapeType="1"/>
          </p:cNvSpPr>
          <p:nvPr/>
        </p:nvSpPr>
        <p:spPr bwMode="auto">
          <a:xfrm flipH="1" flipV="1">
            <a:off x="9532938" y="28575"/>
            <a:ext cx="474662" cy="2444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4" name="Line 6"/>
          <p:cNvSpPr>
            <a:spLocks noChangeShapeType="1"/>
          </p:cNvSpPr>
          <p:nvPr/>
        </p:nvSpPr>
        <p:spPr bwMode="auto">
          <a:xfrm flipH="1" flipV="1">
            <a:off x="9532938" y="28575"/>
            <a:ext cx="474662" cy="2444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5" name="Line 7"/>
          <p:cNvSpPr>
            <a:spLocks noChangeShapeType="1"/>
          </p:cNvSpPr>
          <p:nvPr/>
        </p:nvSpPr>
        <p:spPr bwMode="auto">
          <a:xfrm flipH="1" flipV="1">
            <a:off x="8356600" y="7938"/>
            <a:ext cx="1651000" cy="74136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6" name="Line 8"/>
          <p:cNvSpPr>
            <a:spLocks noChangeShapeType="1"/>
          </p:cNvSpPr>
          <p:nvPr/>
        </p:nvSpPr>
        <p:spPr bwMode="auto">
          <a:xfrm flipH="1" flipV="1">
            <a:off x="7145338" y="0"/>
            <a:ext cx="2862262" cy="13049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7" name="Line 9"/>
          <p:cNvSpPr>
            <a:spLocks noChangeShapeType="1"/>
          </p:cNvSpPr>
          <p:nvPr/>
        </p:nvSpPr>
        <p:spPr bwMode="auto">
          <a:xfrm flipH="1" flipV="1">
            <a:off x="6070600" y="0"/>
            <a:ext cx="3937000" cy="17732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8" name="Line 10"/>
          <p:cNvSpPr>
            <a:spLocks noChangeShapeType="1"/>
          </p:cNvSpPr>
          <p:nvPr/>
        </p:nvSpPr>
        <p:spPr bwMode="auto">
          <a:xfrm flipH="1" flipV="1">
            <a:off x="5114925" y="4763"/>
            <a:ext cx="4892675" cy="218598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9" name="Line 11"/>
          <p:cNvSpPr>
            <a:spLocks noChangeShapeType="1"/>
          </p:cNvSpPr>
          <p:nvPr/>
        </p:nvSpPr>
        <p:spPr bwMode="auto">
          <a:xfrm flipH="1" flipV="1">
            <a:off x="4244975" y="0"/>
            <a:ext cx="5762625" cy="25812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0" name="Line 12"/>
          <p:cNvSpPr>
            <a:spLocks noChangeShapeType="1"/>
          </p:cNvSpPr>
          <p:nvPr/>
        </p:nvSpPr>
        <p:spPr bwMode="auto">
          <a:xfrm flipH="1" flipV="1">
            <a:off x="3576638" y="0"/>
            <a:ext cx="6430962" cy="28670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1" name="Line 13"/>
          <p:cNvSpPr>
            <a:spLocks noChangeShapeType="1"/>
          </p:cNvSpPr>
          <p:nvPr/>
        </p:nvSpPr>
        <p:spPr bwMode="auto">
          <a:xfrm flipH="1" flipV="1">
            <a:off x="3030538" y="0"/>
            <a:ext cx="6977062" cy="31178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2" name="Line 14"/>
          <p:cNvSpPr>
            <a:spLocks noChangeShapeType="1"/>
          </p:cNvSpPr>
          <p:nvPr/>
        </p:nvSpPr>
        <p:spPr bwMode="auto">
          <a:xfrm flipH="1" flipV="1">
            <a:off x="2597150" y="0"/>
            <a:ext cx="7410450" cy="33083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3" name="Line 15"/>
          <p:cNvSpPr>
            <a:spLocks noChangeShapeType="1"/>
          </p:cNvSpPr>
          <p:nvPr/>
        </p:nvSpPr>
        <p:spPr bwMode="auto">
          <a:xfrm flipH="1" flipV="1">
            <a:off x="2212975" y="0"/>
            <a:ext cx="7794625" cy="34623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4" name="Line 16"/>
          <p:cNvSpPr>
            <a:spLocks noChangeShapeType="1"/>
          </p:cNvSpPr>
          <p:nvPr/>
        </p:nvSpPr>
        <p:spPr bwMode="auto">
          <a:xfrm flipH="1" flipV="1">
            <a:off x="1804988" y="0"/>
            <a:ext cx="8202612" cy="35941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5" name="Line 17"/>
          <p:cNvSpPr>
            <a:spLocks noChangeShapeType="1"/>
          </p:cNvSpPr>
          <p:nvPr/>
        </p:nvSpPr>
        <p:spPr bwMode="auto">
          <a:xfrm flipH="1" flipV="1">
            <a:off x="1579563" y="0"/>
            <a:ext cx="8428037" cy="373221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6" name="Line 18"/>
          <p:cNvSpPr>
            <a:spLocks noChangeShapeType="1"/>
          </p:cNvSpPr>
          <p:nvPr/>
        </p:nvSpPr>
        <p:spPr bwMode="auto">
          <a:xfrm flipH="1" flipV="1">
            <a:off x="1389063" y="0"/>
            <a:ext cx="8618537" cy="38100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7" name="Line 19"/>
          <p:cNvSpPr>
            <a:spLocks noChangeShapeType="1"/>
          </p:cNvSpPr>
          <p:nvPr/>
        </p:nvSpPr>
        <p:spPr bwMode="auto">
          <a:xfrm flipH="1" flipV="1">
            <a:off x="1239838" y="0"/>
            <a:ext cx="8767762" cy="38782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8" name="Line 20"/>
          <p:cNvSpPr>
            <a:spLocks noChangeShapeType="1"/>
          </p:cNvSpPr>
          <p:nvPr/>
        </p:nvSpPr>
        <p:spPr bwMode="auto">
          <a:xfrm flipH="1" flipV="1">
            <a:off x="1101725" y="0"/>
            <a:ext cx="8905875" cy="394811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9" name="Line 21"/>
          <p:cNvSpPr>
            <a:spLocks noChangeShapeType="1"/>
          </p:cNvSpPr>
          <p:nvPr/>
        </p:nvSpPr>
        <p:spPr bwMode="auto">
          <a:xfrm flipH="1" flipV="1">
            <a:off x="958850" y="0"/>
            <a:ext cx="9048750" cy="401161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0" name="Line 22"/>
          <p:cNvSpPr>
            <a:spLocks noChangeShapeType="1"/>
          </p:cNvSpPr>
          <p:nvPr/>
        </p:nvSpPr>
        <p:spPr bwMode="auto">
          <a:xfrm flipH="1">
            <a:off x="6659563" y="423863"/>
            <a:ext cx="3348037" cy="207168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1" name="Line 23"/>
          <p:cNvSpPr>
            <a:spLocks noChangeShapeType="1"/>
          </p:cNvSpPr>
          <p:nvPr/>
        </p:nvSpPr>
        <p:spPr bwMode="auto">
          <a:xfrm flipH="1">
            <a:off x="6875463" y="1344613"/>
            <a:ext cx="3132137" cy="12446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2" name="Line 24"/>
          <p:cNvSpPr>
            <a:spLocks noChangeShapeType="1"/>
          </p:cNvSpPr>
          <p:nvPr/>
        </p:nvSpPr>
        <p:spPr bwMode="auto">
          <a:xfrm flipH="1">
            <a:off x="7108825" y="1927225"/>
            <a:ext cx="2898775" cy="7651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3" name="Line 25"/>
          <p:cNvSpPr>
            <a:spLocks noChangeShapeType="1"/>
          </p:cNvSpPr>
          <p:nvPr/>
        </p:nvSpPr>
        <p:spPr bwMode="auto">
          <a:xfrm flipH="1">
            <a:off x="7294563" y="2327275"/>
            <a:ext cx="2713037" cy="4476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4" name="Line 26"/>
          <p:cNvSpPr>
            <a:spLocks noChangeShapeType="1"/>
          </p:cNvSpPr>
          <p:nvPr/>
        </p:nvSpPr>
        <p:spPr bwMode="auto">
          <a:xfrm flipH="1">
            <a:off x="7502525" y="2660650"/>
            <a:ext cx="2505075" cy="20478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5" name="Line 27"/>
          <p:cNvSpPr>
            <a:spLocks noChangeShapeType="1"/>
          </p:cNvSpPr>
          <p:nvPr/>
        </p:nvSpPr>
        <p:spPr bwMode="auto">
          <a:xfrm flipH="1">
            <a:off x="7683500" y="2911475"/>
            <a:ext cx="2324100" cy="3651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6" name="Line 28"/>
          <p:cNvSpPr>
            <a:spLocks noChangeShapeType="1"/>
          </p:cNvSpPr>
          <p:nvPr/>
        </p:nvSpPr>
        <p:spPr bwMode="auto">
          <a:xfrm flipH="1" flipV="1">
            <a:off x="7896225" y="3038475"/>
            <a:ext cx="2111375" cy="809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7" name="Line 29"/>
          <p:cNvSpPr>
            <a:spLocks noChangeShapeType="1"/>
          </p:cNvSpPr>
          <p:nvPr/>
        </p:nvSpPr>
        <p:spPr bwMode="auto">
          <a:xfrm flipH="1" flipV="1">
            <a:off x="8151813" y="3152775"/>
            <a:ext cx="1855787" cy="1190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8" name="Line 30"/>
          <p:cNvSpPr>
            <a:spLocks noChangeShapeType="1"/>
          </p:cNvSpPr>
          <p:nvPr/>
        </p:nvSpPr>
        <p:spPr bwMode="auto">
          <a:xfrm flipH="1" flipV="1">
            <a:off x="8332788" y="3236913"/>
            <a:ext cx="1674812" cy="17621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9" name="Line 31"/>
          <p:cNvSpPr>
            <a:spLocks noChangeShapeType="1"/>
          </p:cNvSpPr>
          <p:nvPr/>
        </p:nvSpPr>
        <p:spPr bwMode="auto">
          <a:xfrm flipH="1" flipV="1">
            <a:off x="8513763" y="3316288"/>
            <a:ext cx="1493837" cy="1873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0" name="Line 32"/>
          <p:cNvSpPr>
            <a:spLocks noChangeShapeType="1"/>
          </p:cNvSpPr>
          <p:nvPr/>
        </p:nvSpPr>
        <p:spPr bwMode="auto">
          <a:xfrm flipH="1" flipV="1">
            <a:off x="8709025" y="3402013"/>
            <a:ext cx="1298575" cy="1936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1" name="Line 33"/>
          <p:cNvSpPr>
            <a:spLocks noChangeShapeType="1"/>
          </p:cNvSpPr>
          <p:nvPr/>
        </p:nvSpPr>
        <p:spPr bwMode="auto">
          <a:xfrm flipH="1" flipV="1">
            <a:off x="8955088" y="3508375"/>
            <a:ext cx="1052512" cy="1905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2" name="Line 34"/>
          <p:cNvSpPr>
            <a:spLocks noChangeShapeType="1"/>
          </p:cNvSpPr>
          <p:nvPr/>
        </p:nvSpPr>
        <p:spPr bwMode="auto">
          <a:xfrm flipH="1" flipV="1">
            <a:off x="9186863" y="3613150"/>
            <a:ext cx="820737" cy="1651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3" name="Line 35"/>
          <p:cNvSpPr>
            <a:spLocks noChangeShapeType="1"/>
          </p:cNvSpPr>
          <p:nvPr/>
        </p:nvSpPr>
        <p:spPr bwMode="auto">
          <a:xfrm flipH="1" flipV="1">
            <a:off x="9469438" y="3738563"/>
            <a:ext cx="538162" cy="1238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4" name="Line 36"/>
          <p:cNvSpPr>
            <a:spLocks noChangeShapeType="1"/>
          </p:cNvSpPr>
          <p:nvPr/>
        </p:nvSpPr>
        <p:spPr bwMode="auto">
          <a:xfrm flipH="1" flipV="1">
            <a:off x="9709150" y="3844925"/>
            <a:ext cx="298450" cy="841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5" name="Line 37"/>
          <p:cNvSpPr>
            <a:spLocks noChangeShapeType="1"/>
          </p:cNvSpPr>
          <p:nvPr/>
        </p:nvSpPr>
        <p:spPr bwMode="auto">
          <a:xfrm flipH="1" flipV="1">
            <a:off x="9909175" y="3932238"/>
            <a:ext cx="98425" cy="3968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6" name="Line 38"/>
          <p:cNvSpPr>
            <a:spLocks noChangeShapeType="1"/>
          </p:cNvSpPr>
          <p:nvPr/>
        </p:nvSpPr>
        <p:spPr bwMode="auto">
          <a:xfrm flipH="1">
            <a:off x="6454775" y="7938"/>
            <a:ext cx="2533650" cy="23907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7" name="Line 39"/>
          <p:cNvSpPr>
            <a:spLocks noChangeShapeType="1"/>
          </p:cNvSpPr>
          <p:nvPr/>
        </p:nvSpPr>
        <p:spPr bwMode="auto">
          <a:xfrm flipH="1">
            <a:off x="6219825" y="4763"/>
            <a:ext cx="1420813" cy="22955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8" name="Line 40"/>
          <p:cNvSpPr>
            <a:spLocks noChangeShapeType="1"/>
          </p:cNvSpPr>
          <p:nvPr/>
        </p:nvSpPr>
        <p:spPr bwMode="auto">
          <a:xfrm flipH="1">
            <a:off x="6022975" y="0"/>
            <a:ext cx="639763" cy="221138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9" name="Line 41"/>
          <p:cNvSpPr>
            <a:spLocks noChangeShapeType="1"/>
          </p:cNvSpPr>
          <p:nvPr/>
        </p:nvSpPr>
        <p:spPr bwMode="auto">
          <a:xfrm flipH="1">
            <a:off x="5802313" y="14288"/>
            <a:ext cx="30162" cy="210026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0" name="Line 42"/>
          <p:cNvSpPr>
            <a:spLocks noChangeShapeType="1"/>
          </p:cNvSpPr>
          <p:nvPr/>
        </p:nvSpPr>
        <p:spPr bwMode="auto">
          <a:xfrm>
            <a:off x="5176838" y="9525"/>
            <a:ext cx="409575" cy="20097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1" name="Line 43"/>
          <p:cNvSpPr>
            <a:spLocks noChangeShapeType="1"/>
          </p:cNvSpPr>
          <p:nvPr/>
        </p:nvSpPr>
        <p:spPr bwMode="auto">
          <a:xfrm flipH="1" flipV="1">
            <a:off x="4627563" y="0"/>
            <a:ext cx="754062" cy="19304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2" name="Line 44"/>
          <p:cNvSpPr>
            <a:spLocks noChangeShapeType="1"/>
          </p:cNvSpPr>
          <p:nvPr/>
        </p:nvSpPr>
        <p:spPr bwMode="auto">
          <a:xfrm flipH="1" flipV="1">
            <a:off x="4179888" y="0"/>
            <a:ext cx="989012" cy="18367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3" name="Line 45"/>
          <p:cNvSpPr>
            <a:spLocks noChangeShapeType="1"/>
          </p:cNvSpPr>
          <p:nvPr/>
        </p:nvSpPr>
        <p:spPr bwMode="auto">
          <a:xfrm flipH="1" flipV="1">
            <a:off x="3789363" y="0"/>
            <a:ext cx="1179512" cy="17462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4" name="Line 46"/>
          <p:cNvSpPr>
            <a:spLocks noChangeShapeType="1"/>
          </p:cNvSpPr>
          <p:nvPr/>
        </p:nvSpPr>
        <p:spPr bwMode="auto">
          <a:xfrm flipH="1" flipV="1">
            <a:off x="3444875" y="0"/>
            <a:ext cx="1285875" cy="16414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5" name="Line 47"/>
          <p:cNvSpPr>
            <a:spLocks noChangeShapeType="1"/>
          </p:cNvSpPr>
          <p:nvPr/>
        </p:nvSpPr>
        <p:spPr bwMode="auto">
          <a:xfrm flipH="1" flipV="1">
            <a:off x="3152775" y="0"/>
            <a:ext cx="1390650" cy="15589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6" name="Line 48"/>
          <p:cNvSpPr>
            <a:spLocks noChangeShapeType="1"/>
          </p:cNvSpPr>
          <p:nvPr/>
        </p:nvSpPr>
        <p:spPr bwMode="auto">
          <a:xfrm flipH="1" flipV="1">
            <a:off x="2886075" y="0"/>
            <a:ext cx="1492250" cy="14906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7" name="Line 49"/>
          <p:cNvSpPr>
            <a:spLocks noChangeShapeType="1"/>
          </p:cNvSpPr>
          <p:nvPr/>
        </p:nvSpPr>
        <p:spPr bwMode="auto">
          <a:xfrm flipH="1" flipV="1">
            <a:off x="2624138" y="0"/>
            <a:ext cx="1498600" cy="137318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8" name="Line 50"/>
          <p:cNvSpPr>
            <a:spLocks noChangeShapeType="1"/>
          </p:cNvSpPr>
          <p:nvPr/>
        </p:nvSpPr>
        <p:spPr bwMode="auto">
          <a:xfrm flipH="1" flipV="1">
            <a:off x="2444750" y="0"/>
            <a:ext cx="1489075" cy="12906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9" name="Line 51"/>
          <p:cNvSpPr>
            <a:spLocks noChangeShapeType="1"/>
          </p:cNvSpPr>
          <p:nvPr/>
        </p:nvSpPr>
        <p:spPr bwMode="auto">
          <a:xfrm flipH="1" flipV="1">
            <a:off x="2298700" y="0"/>
            <a:ext cx="1452563" cy="120808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0" name="Line 52"/>
          <p:cNvSpPr>
            <a:spLocks noChangeShapeType="1"/>
          </p:cNvSpPr>
          <p:nvPr/>
        </p:nvSpPr>
        <p:spPr bwMode="auto">
          <a:xfrm flipH="1" flipV="1">
            <a:off x="2144713" y="0"/>
            <a:ext cx="1404937" cy="11207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1" name="Line 53"/>
          <p:cNvSpPr>
            <a:spLocks noChangeShapeType="1"/>
          </p:cNvSpPr>
          <p:nvPr/>
        </p:nvSpPr>
        <p:spPr bwMode="auto">
          <a:xfrm flipH="1" flipV="1">
            <a:off x="1960563" y="0"/>
            <a:ext cx="1344612" cy="10112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2" name="Line 54"/>
          <p:cNvSpPr>
            <a:spLocks noChangeShapeType="1"/>
          </p:cNvSpPr>
          <p:nvPr/>
        </p:nvSpPr>
        <p:spPr bwMode="auto">
          <a:xfrm flipH="1" flipV="1">
            <a:off x="1795463" y="0"/>
            <a:ext cx="1284287" cy="9112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3" name="Line 55"/>
          <p:cNvSpPr>
            <a:spLocks noChangeShapeType="1"/>
          </p:cNvSpPr>
          <p:nvPr/>
        </p:nvSpPr>
        <p:spPr bwMode="auto">
          <a:xfrm flipH="1" flipV="1">
            <a:off x="1668463" y="0"/>
            <a:ext cx="1146175" cy="7953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4" name="Line 56"/>
          <p:cNvSpPr>
            <a:spLocks noChangeShapeType="1"/>
          </p:cNvSpPr>
          <p:nvPr/>
        </p:nvSpPr>
        <p:spPr bwMode="auto">
          <a:xfrm flipH="1" flipV="1">
            <a:off x="1462088" y="0"/>
            <a:ext cx="1076325" cy="6731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5" name="Line 57"/>
          <p:cNvSpPr>
            <a:spLocks noChangeShapeType="1"/>
          </p:cNvSpPr>
          <p:nvPr/>
        </p:nvSpPr>
        <p:spPr bwMode="auto">
          <a:xfrm flipH="1" flipV="1">
            <a:off x="1454150" y="0"/>
            <a:ext cx="895350" cy="5889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6" name="Line 58"/>
          <p:cNvSpPr>
            <a:spLocks noChangeShapeType="1"/>
          </p:cNvSpPr>
          <p:nvPr/>
        </p:nvSpPr>
        <p:spPr bwMode="auto">
          <a:xfrm flipH="1" flipV="1">
            <a:off x="1268413" y="0"/>
            <a:ext cx="842962" cy="48418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7" name="Line 59"/>
          <p:cNvSpPr>
            <a:spLocks noChangeShapeType="1"/>
          </p:cNvSpPr>
          <p:nvPr/>
        </p:nvSpPr>
        <p:spPr bwMode="auto">
          <a:xfrm flipH="1" flipV="1">
            <a:off x="1173163" y="0"/>
            <a:ext cx="681037" cy="3714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8" name="Line 60"/>
          <p:cNvSpPr>
            <a:spLocks noChangeShapeType="1"/>
          </p:cNvSpPr>
          <p:nvPr/>
        </p:nvSpPr>
        <p:spPr bwMode="auto">
          <a:xfrm flipH="1" flipV="1">
            <a:off x="1009650" y="0"/>
            <a:ext cx="511175" cy="2238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9" name="Line 61"/>
          <p:cNvSpPr>
            <a:spLocks noChangeShapeType="1"/>
          </p:cNvSpPr>
          <p:nvPr/>
        </p:nvSpPr>
        <p:spPr bwMode="auto">
          <a:xfrm>
            <a:off x="12700" y="7494588"/>
            <a:ext cx="439738" cy="1936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0" name="Line 62"/>
          <p:cNvSpPr>
            <a:spLocks noChangeShapeType="1"/>
          </p:cNvSpPr>
          <p:nvPr/>
        </p:nvSpPr>
        <p:spPr bwMode="auto">
          <a:xfrm>
            <a:off x="12700" y="7494588"/>
            <a:ext cx="439738" cy="1936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1" name="Line 63"/>
          <p:cNvSpPr>
            <a:spLocks noChangeShapeType="1"/>
          </p:cNvSpPr>
          <p:nvPr/>
        </p:nvSpPr>
        <p:spPr bwMode="auto">
          <a:xfrm>
            <a:off x="53975" y="7115175"/>
            <a:ext cx="1330325" cy="5889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2" name="Line 64"/>
          <p:cNvSpPr>
            <a:spLocks noChangeShapeType="1"/>
          </p:cNvSpPr>
          <p:nvPr/>
        </p:nvSpPr>
        <p:spPr bwMode="auto">
          <a:xfrm>
            <a:off x="1588" y="6673850"/>
            <a:ext cx="2344737" cy="10350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3" name="Line 65"/>
          <p:cNvSpPr>
            <a:spLocks noChangeShapeType="1"/>
          </p:cNvSpPr>
          <p:nvPr/>
        </p:nvSpPr>
        <p:spPr bwMode="auto">
          <a:xfrm>
            <a:off x="12700" y="6302375"/>
            <a:ext cx="3186113" cy="14097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4" name="Line 66"/>
          <p:cNvSpPr>
            <a:spLocks noChangeShapeType="1"/>
          </p:cNvSpPr>
          <p:nvPr/>
        </p:nvSpPr>
        <p:spPr bwMode="auto">
          <a:xfrm>
            <a:off x="34925" y="5970588"/>
            <a:ext cx="3922713" cy="173513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5" name="Line 67"/>
          <p:cNvSpPr>
            <a:spLocks noChangeShapeType="1"/>
          </p:cNvSpPr>
          <p:nvPr/>
        </p:nvSpPr>
        <p:spPr bwMode="auto">
          <a:xfrm>
            <a:off x="7938" y="5659438"/>
            <a:ext cx="4640262" cy="205263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6" name="Line 68"/>
          <p:cNvSpPr>
            <a:spLocks noChangeShapeType="1"/>
          </p:cNvSpPr>
          <p:nvPr/>
        </p:nvSpPr>
        <p:spPr bwMode="auto">
          <a:xfrm>
            <a:off x="28575" y="5434013"/>
            <a:ext cx="5149850" cy="227806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7" name="Line 69"/>
          <p:cNvSpPr>
            <a:spLocks noChangeShapeType="1"/>
          </p:cNvSpPr>
          <p:nvPr/>
        </p:nvSpPr>
        <p:spPr bwMode="auto">
          <a:xfrm>
            <a:off x="14288" y="5233988"/>
            <a:ext cx="5597525" cy="247491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8" name="Line 70"/>
          <p:cNvSpPr>
            <a:spLocks noChangeShapeType="1"/>
          </p:cNvSpPr>
          <p:nvPr/>
        </p:nvSpPr>
        <p:spPr bwMode="auto">
          <a:xfrm>
            <a:off x="11113" y="5081588"/>
            <a:ext cx="5945187" cy="263048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19" name="Line 71"/>
          <p:cNvSpPr>
            <a:spLocks noChangeShapeType="1"/>
          </p:cNvSpPr>
          <p:nvPr/>
        </p:nvSpPr>
        <p:spPr bwMode="auto">
          <a:xfrm>
            <a:off x="22225" y="4959350"/>
            <a:ext cx="6238875" cy="27590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0" name="Line 72"/>
          <p:cNvSpPr>
            <a:spLocks noChangeShapeType="1"/>
          </p:cNvSpPr>
          <p:nvPr/>
        </p:nvSpPr>
        <p:spPr bwMode="auto">
          <a:xfrm>
            <a:off x="69850" y="4854575"/>
            <a:ext cx="6515100" cy="288131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1" name="Line 73"/>
          <p:cNvSpPr>
            <a:spLocks noChangeShapeType="1"/>
          </p:cNvSpPr>
          <p:nvPr/>
        </p:nvSpPr>
        <p:spPr bwMode="auto">
          <a:xfrm>
            <a:off x="12700" y="4745038"/>
            <a:ext cx="6753225" cy="298608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2" name="Line 74"/>
          <p:cNvSpPr>
            <a:spLocks noChangeShapeType="1"/>
          </p:cNvSpPr>
          <p:nvPr/>
        </p:nvSpPr>
        <p:spPr bwMode="auto">
          <a:xfrm>
            <a:off x="19050" y="4683125"/>
            <a:ext cx="6897688" cy="30527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3" name="Line 75"/>
          <p:cNvSpPr>
            <a:spLocks noChangeShapeType="1"/>
          </p:cNvSpPr>
          <p:nvPr/>
        </p:nvSpPr>
        <p:spPr bwMode="auto">
          <a:xfrm>
            <a:off x="22225" y="4629150"/>
            <a:ext cx="7011988" cy="31019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4" name="Line 76"/>
          <p:cNvSpPr>
            <a:spLocks noChangeShapeType="1"/>
          </p:cNvSpPr>
          <p:nvPr/>
        </p:nvSpPr>
        <p:spPr bwMode="auto">
          <a:xfrm>
            <a:off x="26988" y="4573588"/>
            <a:ext cx="7118350" cy="314801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5" name="Line 77"/>
          <p:cNvSpPr>
            <a:spLocks noChangeShapeType="1"/>
          </p:cNvSpPr>
          <p:nvPr/>
        </p:nvSpPr>
        <p:spPr bwMode="auto">
          <a:xfrm>
            <a:off x="7938" y="4522788"/>
            <a:ext cx="7250112" cy="320833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6" name="Line 78"/>
          <p:cNvSpPr>
            <a:spLocks noChangeShapeType="1"/>
          </p:cNvSpPr>
          <p:nvPr/>
        </p:nvSpPr>
        <p:spPr bwMode="auto">
          <a:xfrm flipV="1">
            <a:off x="11113" y="5729288"/>
            <a:ext cx="2720975" cy="164306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7" name="Line 79"/>
          <p:cNvSpPr>
            <a:spLocks noChangeShapeType="1"/>
          </p:cNvSpPr>
          <p:nvPr/>
        </p:nvSpPr>
        <p:spPr bwMode="auto">
          <a:xfrm flipV="1">
            <a:off x="19050" y="5653088"/>
            <a:ext cx="2540000" cy="98901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8" name="Line 80"/>
          <p:cNvSpPr>
            <a:spLocks noChangeShapeType="1"/>
          </p:cNvSpPr>
          <p:nvPr/>
        </p:nvSpPr>
        <p:spPr bwMode="auto">
          <a:xfrm flipV="1">
            <a:off x="15875" y="5572125"/>
            <a:ext cx="2359025" cy="6064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29" name="Line 81"/>
          <p:cNvSpPr>
            <a:spLocks noChangeShapeType="1"/>
          </p:cNvSpPr>
          <p:nvPr/>
        </p:nvSpPr>
        <p:spPr bwMode="auto">
          <a:xfrm flipV="1">
            <a:off x="23813" y="5507038"/>
            <a:ext cx="2203450" cy="3556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0" name="Line 82"/>
          <p:cNvSpPr>
            <a:spLocks noChangeShapeType="1"/>
          </p:cNvSpPr>
          <p:nvPr/>
        </p:nvSpPr>
        <p:spPr bwMode="auto">
          <a:xfrm flipV="1">
            <a:off x="20638" y="5434013"/>
            <a:ext cx="2041525" cy="16351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1" name="Line 83"/>
          <p:cNvSpPr>
            <a:spLocks noChangeShapeType="1"/>
          </p:cNvSpPr>
          <p:nvPr/>
        </p:nvSpPr>
        <p:spPr bwMode="auto">
          <a:xfrm flipV="1">
            <a:off x="20638" y="5368925"/>
            <a:ext cx="1898650" cy="301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2" name="Line 84"/>
          <p:cNvSpPr>
            <a:spLocks noChangeShapeType="1"/>
          </p:cNvSpPr>
          <p:nvPr/>
        </p:nvSpPr>
        <p:spPr bwMode="auto">
          <a:xfrm>
            <a:off x="17463" y="5232400"/>
            <a:ext cx="1731962" cy="635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3" name="Line 85"/>
          <p:cNvSpPr>
            <a:spLocks noChangeShapeType="1"/>
          </p:cNvSpPr>
          <p:nvPr/>
        </p:nvSpPr>
        <p:spPr bwMode="auto">
          <a:xfrm>
            <a:off x="15875" y="5111750"/>
            <a:ext cx="1530350" cy="952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4" name="Line 86"/>
          <p:cNvSpPr>
            <a:spLocks noChangeShapeType="1"/>
          </p:cNvSpPr>
          <p:nvPr/>
        </p:nvSpPr>
        <p:spPr bwMode="auto">
          <a:xfrm>
            <a:off x="17463" y="4999038"/>
            <a:ext cx="1385887" cy="1397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5" name="Line 87"/>
          <p:cNvSpPr>
            <a:spLocks noChangeShapeType="1"/>
          </p:cNvSpPr>
          <p:nvPr/>
        </p:nvSpPr>
        <p:spPr bwMode="auto">
          <a:xfrm>
            <a:off x="19050" y="4927600"/>
            <a:ext cx="1239838" cy="1476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6" name="Line 88"/>
          <p:cNvSpPr>
            <a:spLocks noChangeShapeType="1"/>
          </p:cNvSpPr>
          <p:nvPr/>
        </p:nvSpPr>
        <p:spPr bwMode="auto">
          <a:xfrm>
            <a:off x="22225" y="4852988"/>
            <a:ext cx="1082675" cy="15398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7" name="Line 89"/>
          <p:cNvSpPr>
            <a:spLocks noChangeShapeType="1"/>
          </p:cNvSpPr>
          <p:nvPr/>
        </p:nvSpPr>
        <p:spPr bwMode="auto">
          <a:xfrm>
            <a:off x="19050" y="4773613"/>
            <a:ext cx="890588" cy="1492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8" name="Line 90"/>
          <p:cNvSpPr>
            <a:spLocks noChangeShapeType="1"/>
          </p:cNvSpPr>
          <p:nvPr/>
        </p:nvSpPr>
        <p:spPr bwMode="auto">
          <a:xfrm>
            <a:off x="20638" y="4708525"/>
            <a:ext cx="704850" cy="1317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39" name="Line 91"/>
          <p:cNvSpPr>
            <a:spLocks noChangeShapeType="1"/>
          </p:cNvSpPr>
          <p:nvPr/>
        </p:nvSpPr>
        <p:spPr bwMode="auto">
          <a:xfrm>
            <a:off x="17463" y="4641850"/>
            <a:ext cx="484187" cy="984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0" name="Line 92"/>
          <p:cNvSpPr>
            <a:spLocks noChangeShapeType="1"/>
          </p:cNvSpPr>
          <p:nvPr/>
        </p:nvSpPr>
        <p:spPr bwMode="auto">
          <a:xfrm>
            <a:off x="20638" y="4587875"/>
            <a:ext cx="288925" cy="682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1" name="Line 93"/>
          <p:cNvSpPr>
            <a:spLocks noChangeShapeType="1"/>
          </p:cNvSpPr>
          <p:nvPr/>
        </p:nvSpPr>
        <p:spPr bwMode="auto">
          <a:xfrm>
            <a:off x="22225" y="4556125"/>
            <a:ext cx="130175" cy="301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2" name="Line 94"/>
          <p:cNvSpPr>
            <a:spLocks noChangeShapeType="1"/>
          </p:cNvSpPr>
          <p:nvPr/>
        </p:nvSpPr>
        <p:spPr bwMode="auto">
          <a:xfrm flipV="1">
            <a:off x="881063" y="5805488"/>
            <a:ext cx="2011362" cy="18986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3" name="Line 95"/>
          <p:cNvSpPr>
            <a:spLocks noChangeShapeType="1"/>
          </p:cNvSpPr>
          <p:nvPr/>
        </p:nvSpPr>
        <p:spPr bwMode="auto">
          <a:xfrm flipV="1">
            <a:off x="1951038" y="5883275"/>
            <a:ext cx="1130300" cy="18224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4" name="Line 96"/>
          <p:cNvSpPr>
            <a:spLocks noChangeShapeType="1"/>
          </p:cNvSpPr>
          <p:nvPr/>
        </p:nvSpPr>
        <p:spPr bwMode="auto">
          <a:xfrm flipV="1">
            <a:off x="2728913" y="5954713"/>
            <a:ext cx="508000" cy="175418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5" name="Line 97"/>
          <p:cNvSpPr>
            <a:spLocks noChangeShapeType="1"/>
          </p:cNvSpPr>
          <p:nvPr/>
        </p:nvSpPr>
        <p:spPr bwMode="auto">
          <a:xfrm flipV="1">
            <a:off x="3386138" y="6030913"/>
            <a:ext cx="25400" cy="1668462"/>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6" name="Line 98"/>
          <p:cNvSpPr>
            <a:spLocks noChangeShapeType="1"/>
          </p:cNvSpPr>
          <p:nvPr/>
        </p:nvSpPr>
        <p:spPr bwMode="auto">
          <a:xfrm flipH="1" flipV="1">
            <a:off x="3582988" y="6105525"/>
            <a:ext cx="325437" cy="15954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7" name="Line 99"/>
          <p:cNvSpPr>
            <a:spLocks noChangeShapeType="1"/>
          </p:cNvSpPr>
          <p:nvPr/>
        </p:nvSpPr>
        <p:spPr bwMode="auto">
          <a:xfrm>
            <a:off x="3746500" y="6176963"/>
            <a:ext cx="596900" cy="15525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8" name="Line 100"/>
          <p:cNvSpPr>
            <a:spLocks noChangeShapeType="1"/>
          </p:cNvSpPr>
          <p:nvPr/>
        </p:nvSpPr>
        <p:spPr bwMode="auto">
          <a:xfrm>
            <a:off x="3914775" y="6251575"/>
            <a:ext cx="784225" cy="14700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49" name="Line 101"/>
          <p:cNvSpPr>
            <a:spLocks noChangeShapeType="1"/>
          </p:cNvSpPr>
          <p:nvPr/>
        </p:nvSpPr>
        <p:spPr bwMode="auto">
          <a:xfrm>
            <a:off x="4071938" y="6323013"/>
            <a:ext cx="938212" cy="14160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0" name="Line 102"/>
          <p:cNvSpPr>
            <a:spLocks noChangeShapeType="1"/>
          </p:cNvSpPr>
          <p:nvPr/>
        </p:nvSpPr>
        <p:spPr bwMode="auto">
          <a:xfrm>
            <a:off x="4262438" y="6405563"/>
            <a:ext cx="1022350" cy="132873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1" name="Line 103"/>
          <p:cNvSpPr>
            <a:spLocks noChangeShapeType="1"/>
          </p:cNvSpPr>
          <p:nvPr/>
        </p:nvSpPr>
        <p:spPr bwMode="auto">
          <a:xfrm>
            <a:off x="4411663" y="6472238"/>
            <a:ext cx="1104900" cy="12668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2" name="Line 104"/>
          <p:cNvSpPr>
            <a:spLocks noChangeShapeType="1"/>
          </p:cNvSpPr>
          <p:nvPr/>
        </p:nvSpPr>
        <p:spPr bwMode="auto">
          <a:xfrm>
            <a:off x="4541838" y="6527800"/>
            <a:ext cx="1185862" cy="12112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3" name="Line 105"/>
          <p:cNvSpPr>
            <a:spLocks noChangeShapeType="1"/>
          </p:cNvSpPr>
          <p:nvPr/>
        </p:nvSpPr>
        <p:spPr bwMode="auto">
          <a:xfrm>
            <a:off x="4745038" y="6619875"/>
            <a:ext cx="1189037" cy="111918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4" name="Line 106"/>
          <p:cNvSpPr>
            <a:spLocks noChangeShapeType="1"/>
          </p:cNvSpPr>
          <p:nvPr/>
        </p:nvSpPr>
        <p:spPr bwMode="auto">
          <a:xfrm>
            <a:off x="4895850" y="6686550"/>
            <a:ext cx="1182688" cy="105251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5" name="Line 107"/>
          <p:cNvSpPr>
            <a:spLocks noChangeShapeType="1"/>
          </p:cNvSpPr>
          <p:nvPr/>
        </p:nvSpPr>
        <p:spPr bwMode="auto">
          <a:xfrm>
            <a:off x="5040313" y="6751638"/>
            <a:ext cx="1154112" cy="98742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6" name="Line 108"/>
          <p:cNvSpPr>
            <a:spLocks noChangeShapeType="1"/>
          </p:cNvSpPr>
          <p:nvPr/>
        </p:nvSpPr>
        <p:spPr bwMode="auto">
          <a:xfrm>
            <a:off x="5200650" y="6821488"/>
            <a:ext cx="1114425" cy="9175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7" name="Line 109"/>
          <p:cNvSpPr>
            <a:spLocks noChangeShapeType="1"/>
          </p:cNvSpPr>
          <p:nvPr/>
        </p:nvSpPr>
        <p:spPr bwMode="auto">
          <a:xfrm>
            <a:off x="5394325" y="6907213"/>
            <a:ext cx="1068388" cy="8318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8" name="Line 110"/>
          <p:cNvSpPr>
            <a:spLocks noChangeShapeType="1"/>
          </p:cNvSpPr>
          <p:nvPr/>
        </p:nvSpPr>
        <p:spPr bwMode="auto">
          <a:xfrm>
            <a:off x="5573713" y="6986588"/>
            <a:ext cx="1017587" cy="752475"/>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59" name="Line 111"/>
          <p:cNvSpPr>
            <a:spLocks noChangeShapeType="1"/>
          </p:cNvSpPr>
          <p:nvPr/>
        </p:nvSpPr>
        <p:spPr bwMode="auto">
          <a:xfrm>
            <a:off x="5783263" y="7078663"/>
            <a:ext cx="909637" cy="66040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60" name="Line 112"/>
          <p:cNvSpPr>
            <a:spLocks noChangeShapeType="1"/>
          </p:cNvSpPr>
          <p:nvPr/>
        </p:nvSpPr>
        <p:spPr bwMode="auto">
          <a:xfrm>
            <a:off x="6002338" y="7175500"/>
            <a:ext cx="854075" cy="5635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61" name="Line 113"/>
          <p:cNvSpPr>
            <a:spLocks noChangeShapeType="1"/>
          </p:cNvSpPr>
          <p:nvPr/>
        </p:nvSpPr>
        <p:spPr bwMode="auto">
          <a:xfrm>
            <a:off x="6153150" y="7243763"/>
            <a:ext cx="711200" cy="477837"/>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62" name="Line 114"/>
          <p:cNvSpPr>
            <a:spLocks noChangeShapeType="1"/>
          </p:cNvSpPr>
          <p:nvPr/>
        </p:nvSpPr>
        <p:spPr bwMode="auto">
          <a:xfrm>
            <a:off x="6342063" y="7324725"/>
            <a:ext cx="669925" cy="414338"/>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63" name="Line 115"/>
          <p:cNvSpPr>
            <a:spLocks noChangeShapeType="1"/>
          </p:cNvSpPr>
          <p:nvPr/>
        </p:nvSpPr>
        <p:spPr bwMode="auto">
          <a:xfrm>
            <a:off x="6546850" y="7415213"/>
            <a:ext cx="539750" cy="323850"/>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64" name="Line 116"/>
          <p:cNvSpPr>
            <a:spLocks noChangeShapeType="1"/>
          </p:cNvSpPr>
          <p:nvPr/>
        </p:nvSpPr>
        <p:spPr bwMode="auto">
          <a:xfrm>
            <a:off x="6810375" y="7531100"/>
            <a:ext cx="407988" cy="207963"/>
          </a:xfrm>
          <a:prstGeom prst="line">
            <a:avLst/>
          </a:prstGeom>
          <a:noFill/>
          <a:ln w="50800">
            <a:solidFill>
              <a:srgbClr val="74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65" name="Text Box 117"/>
          <p:cNvSpPr txBox="1">
            <a:spLocks noChangeArrowheads="1"/>
          </p:cNvSpPr>
          <p:nvPr/>
        </p:nvSpPr>
        <p:spPr bwMode="auto">
          <a:xfrm>
            <a:off x="614363" y="3260725"/>
            <a:ext cx="8788400" cy="9350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600">
                <a:solidFill>
                  <a:srgbClr val="000080"/>
                </a:solidFill>
                <a:latin typeface="Helvetica" pitchFamily="34" charset="0"/>
              </a:rPr>
              <a:t>OpenGL Level 1 and 2 Service</a:t>
            </a:r>
          </a:p>
        </p:txBody>
      </p:sp>
      <p:sp>
        <p:nvSpPr>
          <p:cNvPr id="2166" name="Text Box 118"/>
          <p:cNvSpPr txBox="1">
            <a:spLocks noChangeArrowheads="1"/>
          </p:cNvSpPr>
          <p:nvPr/>
        </p:nvSpPr>
        <p:spPr bwMode="auto">
          <a:xfrm>
            <a:off x="1951038" y="5845175"/>
            <a:ext cx="6116637" cy="9350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a:solidFill>
                  <a:srgbClr val="000000"/>
                </a:solidFill>
                <a:latin typeface="Helvetica" pitchFamily="34" charset="0"/>
              </a:rPr>
              <a:t>Sept 9 1996</a:t>
            </a:r>
          </a:p>
        </p:txBody>
      </p:sp>
    </p:spTree>
  </p:cSld>
  <p:clrMapOvr>
    <a:overrideClrMapping bg1="lt1" tx1="dk1" bg2="lt2" tx2="dk2" accent1="accent1" accent2="accent2" accent3="accent3" accent4="accent4" accent5="accent5" accent6="accent6" hlink="hlink" folHlink="folHlink"/>
  </p:clrMapOvr>
</p:sld>
</file>

<file path=ppt/slides/slide10.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1267"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68"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69"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0"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1"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2"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3"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4"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5"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6"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7"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8"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9"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0"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1"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2"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3"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4"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5"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6"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7"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8"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9"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0"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1"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2"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3"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4"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5"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6"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7"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8"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9"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0"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1"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2"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3"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4"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5"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6"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7"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8"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9"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0"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1"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2"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3"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4"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5"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6"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7"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8"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19"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20"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21"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22"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23"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24"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25"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26"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27"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28"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Merlin CD Sampler</a:t>
            </a:r>
          </a:p>
        </p:txBody>
      </p:sp>
      <p:sp>
        <p:nvSpPr>
          <p:cNvPr id="11329" name="Text Box 65"/>
          <p:cNvSpPr txBox="1">
            <a:spLocks noChangeArrowheads="1"/>
          </p:cNvSpPr>
          <p:nvPr/>
        </p:nvSpPr>
        <p:spPr bwMode="auto">
          <a:xfrm>
            <a:off x="933450" y="1878013"/>
            <a:ext cx="8159750" cy="454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marL="690563" indent="-1524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CD Sampler has two OpenGL samples on it</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must be installed before running samples</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Lockaroo - OpenGL animating lockup stand alone executable. Users can choose a animation:</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Running in Circles (for PCI attached graphics)</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IBM logo </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Ring around the rosie</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Samples. Has a few stand alone demos to show different features of OpenGL</a:t>
            </a:r>
          </a:p>
        </p:txBody>
      </p:sp>
    </p:spTree>
  </p:cSld>
  <p:clrMapOvr>
    <a:overrideClrMapping bg1="lt1" tx1="dk1" bg2="lt2" tx2="dk2" accent1="accent1" accent2="accent2" accent3="accent3" accent4="accent4" accent5="accent5" accent6="accent6" hlink="hlink" folHlink="folHlink"/>
  </p:clrMapOvr>
</p:sld>
</file>

<file path=ppt/slides/slide1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2291"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2"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3"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4"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5"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6"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7"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8"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9"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0"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1"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2"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3"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4"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5"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6"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7"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8"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9"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0"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1"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2"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3"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4"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5"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6"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7"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8"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9"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0"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1"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2"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3"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4"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5"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6"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7"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8"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9"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0"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1"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2"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3"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4"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5"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6"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7"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8"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9"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0"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1"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2"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3"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4"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5"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6"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7"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8"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49"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50"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51"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52"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OpenGL Application Development</a:t>
            </a:r>
          </a:p>
        </p:txBody>
      </p:sp>
      <p:sp>
        <p:nvSpPr>
          <p:cNvPr id="12353" name="Text Box 65"/>
          <p:cNvSpPr txBox="1">
            <a:spLocks noChangeArrowheads="1"/>
          </p:cNvSpPr>
          <p:nvPr/>
        </p:nvSpPr>
        <p:spPr bwMode="auto">
          <a:xfrm>
            <a:off x="933450" y="1878013"/>
            <a:ext cx="8159750" cy="47101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Since OpenGL is a new API, the first people you will be helping are developers trying to use the API in their programs.</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The OpenGL samples provided in the AUX section of the Merlin toolkit follow the Red book programming.</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 All OpenGL rendering should be from one thread, but the UI should run in a different thread so that interactivity is not affected.</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Applications should be using the PGL interface for programming. AUX and GLUT toolkits are for simple demos only, and are not intended for application level programs.</a:t>
            </a:r>
          </a:p>
        </p:txBody>
      </p:sp>
    </p:spTree>
  </p:cSld>
  <p:clrMapOvr>
    <a:overrideClrMapping bg1="lt1" tx1="dk1" bg2="lt2" tx2="dk2" accent1="accent1" accent2="accent2" accent3="accent3" accent4="accent4" accent5="accent5" accent6="accent6" hlink="hlink" folHlink="folHlink"/>
  </p:clrMapOvr>
</p:sld>
</file>

<file path=ppt/slides/slide1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3315"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6"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7"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8"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9"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0"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1"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2"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3"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4"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5"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6"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7"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8"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9"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0"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1"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2"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3"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4"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5"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6"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7"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8"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9"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0"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1"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2"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3"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4"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5"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6"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7"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8"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9"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0"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1"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2"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3"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4"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5"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6"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7"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8"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9"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0"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1"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2"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3"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4"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5"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6"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7"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8"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69"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70"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71"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72"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73"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74"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75"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76"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PGL Interface</a:t>
            </a:r>
          </a:p>
        </p:txBody>
      </p:sp>
      <p:sp>
        <p:nvSpPr>
          <p:cNvPr id="13377" name="Text Box 65"/>
          <p:cNvSpPr txBox="1">
            <a:spLocks noChangeArrowheads="1"/>
          </p:cNvSpPr>
          <p:nvPr/>
        </p:nvSpPr>
        <p:spPr bwMode="auto">
          <a:xfrm>
            <a:off x="933450" y="1878013"/>
            <a:ext cx="8159750" cy="47101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PGL interface is a group of calls that integrate OpenGL into OS/2. Other OS's have similar interfaces, Windows has WGL, X windows has GLX.</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PGL provides functionality for creating an OpenGL context, binding it to an OS/2 client window area, swapping a window's front and back buffers, synchronize rendering streams, and have simple font support.</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Most people doing C++ always try to bind their OpenGL context to a frame window, instead of the client window area.</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I have a simple sample using PGL  that I usually give people.</a:t>
            </a:r>
          </a:p>
        </p:txBody>
      </p:sp>
    </p:spTree>
  </p:cSld>
  <p:clrMapOvr>
    <a:overrideClrMapping bg1="lt1" tx1="dk1" bg2="lt2" tx2="dk2" accent1="accent1" accent2="accent2" accent3="accent3" accent4="accent4" accent5="accent5" accent6="accent6" hlink="hlink" folHlink="folHlink"/>
  </p:clrMapOvr>
</p:sld>
</file>

<file path=ppt/slides/slide1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4339"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0"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1"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2"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3"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4"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5"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6"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7"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8"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9"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0"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1"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2"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3"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4"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5"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6"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7"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8"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9"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0"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1"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2"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3"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4"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5"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6"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7"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8"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9"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0"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1"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2"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3"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4"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5"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6"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7"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8"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9"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0"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1"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2"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3"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4"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5"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6"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7"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8"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9"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0"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1"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2"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3"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4"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5"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6"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7"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8"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99"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400"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Sources of OpenGL Info</a:t>
            </a:r>
          </a:p>
        </p:txBody>
      </p:sp>
      <p:sp>
        <p:nvSpPr>
          <p:cNvPr id="14401" name="Text Box 65"/>
          <p:cNvSpPr txBox="1">
            <a:spLocks noChangeArrowheads="1"/>
          </p:cNvSpPr>
          <p:nvPr/>
        </p:nvSpPr>
        <p:spPr bwMode="auto">
          <a:xfrm>
            <a:off x="933450" y="1878013"/>
            <a:ext cx="8159750" cy="55943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marL="690563" indent="-1524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2 OpenGL books (also PUBORDER)  prog guide and ref</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USENET newsgroup:    comp.graphics.api.opengl</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WWW Page</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http://www.sgi.com/Technology/openGL</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IBM OpenGL page</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http://www.austin.ibm.com/software/OpenGL</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IBM OS/2 OpenGL FTP site</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ftp://www.austin.ibm.com/pub/developer/os2/OpenGL</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keep latest binaries that work on Warp 3.0 and 4.0</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OS/2-OpenGL external page</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http://www.utsi.com/~kgl/os2-opengl/index.html</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official benchmark page</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http://www.specbench.org/gpc</a:t>
            </a:r>
          </a:p>
        </p:txBody>
      </p:sp>
    </p:spTree>
  </p:cSld>
  <p:clrMapOvr>
    <a:overrideClrMapping bg1="lt1" tx1="dk1" bg2="lt2" tx2="dk2" accent1="accent1" accent2="accent2" accent3="accent3" accent4="accent4" accent5="accent5" accent6="accent6" hlink="hlink" folHlink="folHlink"/>
  </p:clrMapOvr>
</p:sld>
</file>

<file path=ppt/slides/slide1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5363"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4"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5"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6"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7"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8"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9"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0"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1"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2"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3"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4"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5"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6"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7"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8"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9"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0"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1"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2"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3"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4"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5"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6"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7"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8"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9"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0"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1"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2"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3"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4"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5"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6"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7"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8"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9"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0"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1"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2"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3"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4"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5"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6"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7"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8"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9"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0"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1"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2"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3"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4"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5"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6"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7"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8"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19"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20"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21"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22"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23"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24"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Conclusion</a:t>
            </a:r>
          </a:p>
        </p:txBody>
      </p:sp>
      <p:sp>
        <p:nvSpPr>
          <p:cNvPr id="15425" name="Text Box 65"/>
          <p:cNvSpPr txBox="1">
            <a:spLocks noChangeArrowheads="1"/>
          </p:cNvSpPr>
          <p:nvPr/>
        </p:nvSpPr>
        <p:spPr bwMode="auto">
          <a:xfrm>
            <a:off x="933450" y="1878013"/>
            <a:ext cx="8159750" cy="454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level 3  support for 1996 is done by Department CNES in RS/6000 Division. </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Many problems related to scanline width and basic use of PGL interface, a lot of these can be solved by the Merlin service team.</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If an application developer has problems with OpenGL rendering, ask them if their code has been ported to any other platforms (NT, UNIX). If it looks different on other systems, it is probably a bug in our OpenGL code.</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Contact Suzy Deffeyes (deffeyes@ausvm6) or Dave Zenz (dzenz@ausvmr)</a:t>
            </a:r>
          </a:p>
        </p:txBody>
      </p:sp>
    </p:spTree>
  </p:cSld>
  <p:clrMapOvr>
    <a:overrideClrMapping bg1="lt1" tx1="dk1" bg2="lt2" tx2="dk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075"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6"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7"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8"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9"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0"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1"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2"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3"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4"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5"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6"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7"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8"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9"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0"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1"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2"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3"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4"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5"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6"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7"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8"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9"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0"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1"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2"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3"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4"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5"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6"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7"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8"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9"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0"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1"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2"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3"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4"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5"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6"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7"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8"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9"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0"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1"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2"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3"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4"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5"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6"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7"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8"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29"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30"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31"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32"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33"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34"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35"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36"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Agenda</a:t>
            </a:r>
          </a:p>
        </p:txBody>
      </p:sp>
      <p:sp>
        <p:nvSpPr>
          <p:cNvPr id="3137" name="Text Box 65"/>
          <p:cNvSpPr txBox="1">
            <a:spLocks noChangeArrowheads="1"/>
          </p:cNvSpPr>
          <p:nvPr/>
        </p:nvSpPr>
        <p:spPr bwMode="auto">
          <a:xfrm>
            <a:off x="933450" y="1878013"/>
            <a:ext cx="8159750" cy="454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Introduction to OpenGL- features and target machines</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conformance and benchmarking </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Library installation and samples on CD Sampler</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Display Driver problems and workarounds</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Palette Management </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Application Development  and PGL interface</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Sources for OpenGL information</a:t>
            </a:r>
          </a:p>
        </p:txBody>
      </p:sp>
    </p:spTree>
  </p:cSld>
  <p:clrMapOvr>
    <a:overrideClrMapping bg1="lt1" tx1="dk1" bg2="lt2" tx2="dk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4099"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0"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1"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2"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3"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4"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5"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6"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7"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8"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9"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0"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1"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2"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3"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4"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5"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6"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7"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8"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9"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0"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1"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2"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3"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4"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5"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6"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7"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8"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9"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0"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1"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2"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3"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4"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5"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6"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7"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8"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9"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0"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1"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2"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3"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4"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5"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6"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7"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8"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9"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0"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1"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2"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3"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4"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5"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6"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7"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8"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9"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0"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OpenGL Features</a:t>
            </a:r>
          </a:p>
        </p:txBody>
      </p:sp>
      <p:sp>
        <p:nvSpPr>
          <p:cNvPr id="4161" name="Text Box 65"/>
          <p:cNvSpPr txBox="1">
            <a:spLocks noChangeArrowheads="1"/>
          </p:cNvSpPr>
          <p:nvPr/>
        </p:nvSpPr>
        <p:spPr bwMode="auto">
          <a:xfrm>
            <a:off x="933450" y="1878013"/>
            <a:ext cx="8159750" cy="46704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Interactive rendering of 3D points, lines, and polygons</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Complex lighting model </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Motion blur</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Transparency</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Advanced Texture Mapping</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Fogging </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Antialiasing</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Double Buffering</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Available on most UNIX platforms and Win95 and Win NT</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is a programming library for Application developers. </a:t>
            </a:r>
          </a:p>
        </p:txBody>
      </p:sp>
    </p:spTree>
  </p:cSld>
  <p:clrMapOvr>
    <a:overrideClrMapping bg1="lt1" tx1="dk1" bg2="lt2" tx2="dk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5123"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4"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5"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6"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7"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8"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9"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0"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1"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2"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3"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4"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5"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6"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7"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8"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9"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0"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1"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2"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3"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4"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5"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6"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7"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8"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9"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0"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1"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2"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3"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4"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5"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6"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7"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8"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9"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0"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1"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2"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3"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4"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5"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6"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7"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8"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9"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0"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1"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2"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3"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4"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5"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6"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7"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8"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79"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80"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81"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82"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83"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84"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OpenGL on Merlin</a:t>
            </a:r>
          </a:p>
        </p:txBody>
      </p:sp>
      <p:sp>
        <p:nvSpPr>
          <p:cNvPr id="5185" name="Text Box 65"/>
          <p:cNvSpPr txBox="1">
            <a:spLocks noChangeArrowheads="1"/>
          </p:cNvSpPr>
          <p:nvPr/>
        </p:nvSpPr>
        <p:spPr bwMode="auto">
          <a:xfrm>
            <a:off x="933450" y="1878013"/>
            <a:ext cx="8159750" cy="454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marL="690563" indent="-1524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Support for OpenGL 1.0 in Merlin</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Requires support for DCR 95 and DCR 96 </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DevEscs for bypassing PM to get to framebuffer (DIVE)</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Supported in 256 color, 64k Color, and 24 bit color mode</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Some adapters support Single Buffered Rendering</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Only on adapters which do not require a bank switch to address the who frame buffer</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Most PCI adapters</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Running in Circles lockaroo on Merlin CD Sampler</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Most Applications will use double buffered rendering</a:t>
            </a:r>
          </a:p>
        </p:txBody>
      </p:sp>
    </p:spTree>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6147"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48"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49"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0"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1"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2"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3"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4"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5"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6"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7"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8"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9"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0"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1"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2"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3"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4"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5"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6"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7"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8"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9"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0"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1"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2"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3"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4"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5"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6"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7"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8"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9"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0"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1"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2"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3"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4"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5"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6"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7"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8"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9"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0"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1"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2"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3"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4"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5"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6"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7"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8"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99"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200"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201"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202"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203"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204"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205"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206"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207"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208"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Target Machines and Users</a:t>
            </a:r>
          </a:p>
        </p:txBody>
      </p:sp>
      <p:sp>
        <p:nvSpPr>
          <p:cNvPr id="6209" name="Text Box 65"/>
          <p:cNvSpPr txBox="1">
            <a:spLocks noChangeArrowheads="1"/>
          </p:cNvSpPr>
          <p:nvPr/>
        </p:nvSpPr>
        <p:spPr bwMode="auto">
          <a:xfrm>
            <a:off x="933450" y="1878013"/>
            <a:ext cx="8159750" cy="454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marL="690563" indent="-1524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Fast 486, Pentium, and PentiumPro Users</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No testing in any way shape or form has been done on 386 machines. All testing today is done on Pentium.</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16 Meg RAM </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software version allocates different 3D buffers </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5 meg disk space</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DCR 95 and DCR 96 capable graphics device </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DIVE framebuffer access</a:t>
            </a:r>
          </a:p>
        </p:txBody>
      </p:sp>
    </p:spTree>
  </p:cSld>
  <p:clrMapOvr>
    <a:overrideClrMapping bg1="lt1" tx1="dk1" bg2="lt2" tx2="dk2" accent1="accent1" accent2="accent2" accent3="accent3" accent4="accent4" accent5="accent5" accent6="accent6" hlink="hlink" folHlink="folHlink"/>
  </p:clrMapOvr>
</p:sld>
</file>

<file path=ppt/slides/slide6.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7171"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2"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3"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4"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5"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6"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7"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8"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9"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0"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1"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2"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3"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4"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5"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6"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7"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8"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9"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0"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1"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2"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3"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4"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5"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6"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7"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8"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9"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0"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1"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2"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3"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4"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5"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6"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7"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8"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9"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0"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1"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2"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3"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4"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5"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6"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7"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8"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9"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0"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1"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2"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3"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4"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5"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6"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7"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8"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29"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30"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31"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32"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OpenGL Install</a:t>
            </a:r>
          </a:p>
        </p:txBody>
      </p:sp>
      <p:sp>
        <p:nvSpPr>
          <p:cNvPr id="7233" name="Text Box 65"/>
          <p:cNvSpPr txBox="1">
            <a:spLocks noChangeArrowheads="1"/>
          </p:cNvSpPr>
          <p:nvPr/>
        </p:nvSpPr>
        <p:spPr bwMode="auto">
          <a:xfrm>
            <a:off x="933450" y="1878013"/>
            <a:ext cx="8159750" cy="454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Libraries are not part of default install</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Under 'Tools and Games' </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samples and lockup are located on Merlin CD Sampler: Lockaroo and OpenGL Samples</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PentiumPro Device Driver for OpenGL is located on DDpak </a:t>
            </a:r>
          </a:p>
        </p:txBody>
      </p:sp>
    </p:spTree>
  </p:cSld>
  <p:clrMapOvr>
    <a:overrideClrMapping bg1="lt1" tx1="dk1" bg2="lt2" tx2="dk2" accent1="accent1" accent2="accent2" accent3="accent3" accent4="accent4" accent5="accent5" accent6="accent6" hlink="hlink" folHlink="folHlink"/>
  </p:clrMapOvr>
</p:sld>
</file>

<file path=ppt/slides/slide7.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8195"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6"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7"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8"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9"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0"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1"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2"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3"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4"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5"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6"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7"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8"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9"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0"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1"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2"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3"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4"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5"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6"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7"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8"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9"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0"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1"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2"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3"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4"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5"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6"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7"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8"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9"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0"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1"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2"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3"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4"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5"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6"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7"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8"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9"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0"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1"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2"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3"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4"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5"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6"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7"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8"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49"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50"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51"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52"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53"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54"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55"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56"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Display Driver Bugs</a:t>
            </a:r>
          </a:p>
        </p:txBody>
      </p:sp>
      <p:sp>
        <p:nvSpPr>
          <p:cNvPr id="8257" name="Text Box 65"/>
          <p:cNvSpPr txBox="1">
            <a:spLocks noChangeArrowheads="1"/>
          </p:cNvSpPr>
          <p:nvPr/>
        </p:nvSpPr>
        <p:spPr bwMode="auto">
          <a:xfrm>
            <a:off x="933450" y="1878013"/>
            <a:ext cx="8159750" cy="454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marL="690563" indent="-15240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Many OS/2 Display Drivers lie about scanline width and bits per pixel when OpenGL queries them.</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Symptom for this type of problem is rendering outside the bounds of the window.</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These environment variables override all queries we do inside OpenGL, use only if there is a problem.</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There are two user configurable environment variables that can be used :</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 OGL_SCANLINE_SIZE</a:t>
            </a:r>
          </a:p>
          <a:p>
            <a:pPr lvl="1">
              <a:spcAft>
                <a:spcPct val="15000"/>
              </a:spcAft>
              <a:buClr>
                <a:srgbClr val="000000"/>
              </a:buClr>
              <a:buSzPct val="100000"/>
              <a:buFont typeface="Helvetica" pitchFamily="34" charset="0"/>
              <a:buChar char="–"/>
            </a:pPr>
            <a:r>
              <a:rPr lang="en-US">
                <a:solidFill>
                  <a:srgbClr val="000000"/>
                </a:solidFill>
                <a:latin typeface="Helvetica" pitchFamily="34" charset="0"/>
              </a:rPr>
              <a:t>OGL_BIT_COUNT</a:t>
            </a:r>
          </a:p>
        </p:txBody>
      </p:sp>
    </p:spTree>
  </p:cSld>
  <p:clrMapOvr>
    <a:overrideClrMapping bg1="lt1" tx1="dk1" bg2="lt2" tx2="dk2" accent1="accent1" accent2="accent2" accent3="accent3" accent4="accent4" accent5="accent5" accent6="accent6" hlink="hlink" folHlink="folHlink"/>
  </p:clrMapOvr>
</p:sld>
</file>

<file path=ppt/slides/slide8.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9219"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0"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1"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2"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3"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4"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5"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6"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7"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8"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9"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0"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1"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2"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3"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4"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5"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6"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7"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8"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9"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0"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1"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2"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3"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4"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5"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6"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7"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8"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9"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0"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1"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2"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3"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4"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5"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6"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7"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8"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9"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0"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1"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2"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3"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4"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5"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6"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7"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8"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9"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0"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1"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2"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3"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4"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5"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6"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7"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8"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79"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80"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How to use Display Driver Workarounds</a:t>
            </a:r>
          </a:p>
        </p:txBody>
      </p:sp>
      <p:sp>
        <p:nvSpPr>
          <p:cNvPr id="9281" name="Text Box 65"/>
          <p:cNvSpPr txBox="1">
            <a:spLocks noChangeArrowheads="1"/>
          </p:cNvSpPr>
          <p:nvPr/>
        </p:nvSpPr>
        <p:spPr bwMode="auto">
          <a:xfrm>
            <a:off x="933450" y="1878013"/>
            <a:ext cx="8159750" cy="454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Usually OGL_BIT_COUNT is needed for problems in 24 bit mode (24 bit per pixel or 32 bits per pixel)- squished image </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OGL_SCANLINE_SIZE is used when image is scattered across the screen (correct value not always obvious)</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We have an executable that I will make available to Merlin Service group which queries and prints out all the device driver values OpenGL needs. This is helpful when trying to figure out why OpenGL won't run. </a:t>
            </a:r>
          </a:p>
        </p:txBody>
      </p:sp>
    </p:spTree>
  </p:cSld>
  <p:clrMapOvr>
    <a:overrideClrMapping bg1="lt1" tx1="dk1" bg2="lt2" tx2="dk2" accent1="accent1" accent2="accent2" accent3="accent3" accent4="accent4" accent5="accent5" accent6="accent6" hlink="hlink" folHlink="folHlink"/>
  </p:clrMapOvr>
</p:sld>
</file>

<file path=ppt/slides/slide9.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0243" name="Rectangle 3"/>
          <p:cNvSpPr>
            <a:spLocks noChangeArrowheads="1"/>
          </p:cNvSpPr>
          <p:nvPr/>
        </p:nvSpPr>
        <p:spPr bwMode="auto">
          <a:xfrm>
            <a:off x="28575" y="4694238"/>
            <a:ext cx="9915525" cy="2995612"/>
          </a:xfrm>
          <a:prstGeom prst="rect">
            <a:avLst/>
          </a:prstGeom>
          <a:gradFill rotWithShape="0">
            <a:gsLst>
              <a:gs pos="0">
                <a:srgbClr val="FFFFFF"/>
              </a:gs>
              <a:gs pos="100000">
                <a:srgbClr val="74FFFF"/>
              </a:gs>
            </a:gsLst>
            <a:lin ang="5400000" scaled="1"/>
          </a:gra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4" name="Line 4"/>
          <p:cNvSpPr>
            <a:spLocks noChangeShapeType="1"/>
          </p:cNvSpPr>
          <p:nvPr/>
        </p:nvSpPr>
        <p:spPr bwMode="auto">
          <a:xfrm flipH="1">
            <a:off x="26988" y="4703763"/>
            <a:ext cx="1011237" cy="10795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5" name="Line 5"/>
          <p:cNvSpPr>
            <a:spLocks noChangeShapeType="1"/>
          </p:cNvSpPr>
          <p:nvPr/>
        </p:nvSpPr>
        <p:spPr bwMode="auto">
          <a:xfrm>
            <a:off x="26988" y="4751388"/>
            <a:ext cx="9925050" cy="0"/>
          </a:xfrm>
          <a:prstGeom prst="line">
            <a:avLst/>
          </a:prstGeom>
          <a:noFill/>
          <a:ln w="127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6" name="Line 6"/>
          <p:cNvSpPr>
            <a:spLocks noChangeShapeType="1"/>
          </p:cNvSpPr>
          <p:nvPr/>
        </p:nvSpPr>
        <p:spPr bwMode="auto">
          <a:xfrm>
            <a:off x="26988" y="5529263"/>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7" name="Line 7"/>
          <p:cNvSpPr>
            <a:spLocks noChangeShapeType="1"/>
          </p:cNvSpPr>
          <p:nvPr/>
        </p:nvSpPr>
        <p:spPr bwMode="auto">
          <a:xfrm>
            <a:off x="26988" y="5735638"/>
            <a:ext cx="9966325"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8" name="Line 8"/>
          <p:cNvSpPr>
            <a:spLocks noChangeShapeType="1"/>
          </p:cNvSpPr>
          <p:nvPr/>
        </p:nvSpPr>
        <p:spPr bwMode="auto">
          <a:xfrm>
            <a:off x="26988" y="47037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9" name="Line 9"/>
          <p:cNvSpPr>
            <a:spLocks noChangeShapeType="1"/>
          </p:cNvSpPr>
          <p:nvPr/>
        </p:nvSpPr>
        <p:spPr bwMode="auto">
          <a:xfrm flipH="1">
            <a:off x="26988" y="4703763"/>
            <a:ext cx="533400"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0" name="Line 10"/>
          <p:cNvSpPr>
            <a:spLocks noChangeShapeType="1"/>
          </p:cNvSpPr>
          <p:nvPr/>
        </p:nvSpPr>
        <p:spPr bwMode="auto">
          <a:xfrm flipV="1">
            <a:off x="4502150" y="4703763"/>
            <a:ext cx="40163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1" name="Line 11"/>
          <p:cNvSpPr>
            <a:spLocks noChangeShapeType="1"/>
          </p:cNvSpPr>
          <p:nvPr/>
        </p:nvSpPr>
        <p:spPr bwMode="auto">
          <a:xfrm flipH="1">
            <a:off x="3448050" y="4703763"/>
            <a:ext cx="12604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2" name="Line 12"/>
          <p:cNvSpPr>
            <a:spLocks noChangeShapeType="1"/>
          </p:cNvSpPr>
          <p:nvPr/>
        </p:nvSpPr>
        <p:spPr bwMode="auto">
          <a:xfrm flipV="1">
            <a:off x="2435225" y="4703763"/>
            <a:ext cx="20859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3" name="Line 13"/>
          <p:cNvSpPr>
            <a:spLocks noChangeShapeType="1"/>
          </p:cNvSpPr>
          <p:nvPr/>
        </p:nvSpPr>
        <p:spPr bwMode="auto">
          <a:xfrm flipV="1">
            <a:off x="1343025" y="4703763"/>
            <a:ext cx="3011488"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4" name="Line 14"/>
          <p:cNvSpPr>
            <a:spLocks noChangeShapeType="1"/>
          </p:cNvSpPr>
          <p:nvPr/>
        </p:nvSpPr>
        <p:spPr bwMode="auto">
          <a:xfrm flipV="1">
            <a:off x="369888" y="4703763"/>
            <a:ext cx="37687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5" name="Line 15"/>
          <p:cNvSpPr>
            <a:spLocks noChangeShapeType="1"/>
          </p:cNvSpPr>
          <p:nvPr/>
        </p:nvSpPr>
        <p:spPr bwMode="auto">
          <a:xfrm flipV="1">
            <a:off x="26988" y="4703763"/>
            <a:ext cx="3959225"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6" name="Line 16"/>
          <p:cNvSpPr>
            <a:spLocks noChangeShapeType="1"/>
          </p:cNvSpPr>
          <p:nvPr/>
        </p:nvSpPr>
        <p:spPr bwMode="auto">
          <a:xfrm flipV="1">
            <a:off x="26988" y="4703763"/>
            <a:ext cx="3767137"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7" name="Line 17"/>
          <p:cNvSpPr>
            <a:spLocks noChangeShapeType="1"/>
          </p:cNvSpPr>
          <p:nvPr/>
        </p:nvSpPr>
        <p:spPr bwMode="auto">
          <a:xfrm flipV="1">
            <a:off x="26988" y="4703763"/>
            <a:ext cx="3614737"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8" name="Line 18"/>
          <p:cNvSpPr>
            <a:spLocks noChangeShapeType="1"/>
          </p:cNvSpPr>
          <p:nvPr/>
        </p:nvSpPr>
        <p:spPr bwMode="auto">
          <a:xfrm flipV="1">
            <a:off x="26988" y="4703763"/>
            <a:ext cx="3421062"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9" name="Line 19"/>
          <p:cNvSpPr>
            <a:spLocks noChangeShapeType="1"/>
          </p:cNvSpPr>
          <p:nvPr/>
        </p:nvSpPr>
        <p:spPr bwMode="auto">
          <a:xfrm flipH="1">
            <a:off x="26988" y="4703763"/>
            <a:ext cx="3227387"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0" name="Line 20"/>
          <p:cNvSpPr>
            <a:spLocks noChangeShapeType="1"/>
          </p:cNvSpPr>
          <p:nvPr/>
        </p:nvSpPr>
        <p:spPr bwMode="auto">
          <a:xfrm flipV="1">
            <a:off x="26988" y="4703763"/>
            <a:ext cx="3054350"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1" name="Line 21"/>
          <p:cNvSpPr>
            <a:spLocks noChangeShapeType="1"/>
          </p:cNvSpPr>
          <p:nvPr/>
        </p:nvSpPr>
        <p:spPr bwMode="auto">
          <a:xfrm flipV="1">
            <a:off x="26988" y="4703763"/>
            <a:ext cx="2900362"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2" name="Line 22"/>
          <p:cNvSpPr>
            <a:spLocks noChangeShapeType="1"/>
          </p:cNvSpPr>
          <p:nvPr/>
        </p:nvSpPr>
        <p:spPr bwMode="auto">
          <a:xfrm flipV="1">
            <a:off x="26988" y="4703763"/>
            <a:ext cx="2733675"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3" name="Line 23"/>
          <p:cNvSpPr>
            <a:spLocks noChangeShapeType="1"/>
          </p:cNvSpPr>
          <p:nvPr/>
        </p:nvSpPr>
        <p:spPr bwMode="auto">
          <a:xfrm flipV="1">
            <a:off x="26988" y="4703763"/>
            <a:ext cx="2519362"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4" name="Line 24"/>
          <p:cNvSpPr>
            <a:spLocks noChangeShapeType="1"/>
          </p:cNvSpPr>
          <p:nvPr/>
        </p:nvSpPr>
        <p:spPr bwMode="auto">
          <a:xfrm flipV="1">
            <a:off x="26988" y="4703763"/>
            <a:ext cx="2327275"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5" name="Line 25"/>
          <p:cNvSpPr>
            <a:spLocks noChangeShapeType="1"/>
          </p:cNvSpPr>
          <p:nvPr/>
        </p:nvSpPr>
        <p:spPr bwMode="auto">
          <a:xfrm flipH="1">
            <a:off x="26988" y="4703763"/>
            <a:ext cx="2082800"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6" name="Line 26"/>
          <p:cNvSpPr>
            <a:spLocks noChangeShapeType="1"/>
          </p:cNvSpPr>
          <p:nvPr/>
        </p:nvSpPr>
        <p:spPr bwMode="auto">
          <a:xfrm flipH="1">
            <a:off x="26988" y="4703763"/>
            <a:ext cx="1871662"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7" name="Line 27"/>
          <p:cNvSpPr>
            <a:spLocks noChangeShapeType="1"/>
          </p:cNvSpPr>
          <p:nvPr/>
        </p:nvSpPr>
        <p:spPr bwMode="auto">
          <a:xfrm flipH="1">
            <a:off x="26988" y="4703763"/>
            <a:ext cx="1700212"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8" name="Line 28"/>
          <p:cNvSpPr>
            <a:spLocks noChangeShapeType="1"/>
          </p:cNvSpPr>
          <p:nvPr/>
        </p:nvSpPr>
        <p:spPr bwMode="auto">
          <a:xfrm flipH="1">
            <a:off x="26988" y="4703763"/>
            <a:ext cx="1503362"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9" name="Line 29"/>
          <p:cNvSpPr>
            <a:spLocks noChangeShapeType="1"/>
          </p:cNvSpPr>
          <p:nvPr/>
        </p:nvSpPr>
        <p:spPr bwMode="auto">
          <a:xfrm flipH="1">
            <a:off x="26988" y="4703763"/>
            <a:ext cx="1260475"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0" name="Line 30"/>
          <p:cNvSpPr>
            <a:spLocks noChangeShapeType="1"/>
          </p:cNvSpPr>
          <p:nvPr/>
        </p:nvSpPr>
        <p:spPr bwMode="auto">
          <a:xfrm>
            <a:off x="9420225" y="4703763"/>
            <a:ext cx="531813" cy="635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1" name="Line 31"/>
          <p:cNvSpPr>
            <a:spLocks noChangeShapeType="1"/>
          </p:cNvSpPr>
          <p:nvPr/>
        </p:nvSpPr>
        <p:spPr bwMode="auto">
          <a:xfrm flipH="1" flipV="1">
            <a:off x="5075238" y="4703763"/>
            <a:ext cx="3968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2" name="Line 32"/>
          <p:cNvSpPr>
            <a:spLocks noChangeShapeType="1"/>
          </p:cNvSpPr>
          <p:nvPr/>
        </p:nvSpPr>
        <p:spPr bwMode="auto">
          <a:xfrm>
            <a:off x="5262563" y="4703763"/>
            <a:ext cx="1262062"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3" name="Line 33"/>
          <p:cNvSpPr>
            <a:spLocks noChangeShapeType="1"/>
          </p:cNvSpPr>
          <p:nvPr/>
        </p:nvSpPr>
        <p:spPr bwMode="auto">
          <a:xfrm flipH="1" flipV="1">
            <a:off x="5459413" y="4703763"/>
            <a:ext cx="207962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4" name="Line 34"/>
          <p:cNvSpPr>
            <a:spLocks noChangeShapeType="1"/>
          </p:cNvSpPr>
          <p:nvPr/>
        </p:nvSpPr>
        <p:spPr bwMode="auto">
          <a:xfrm flipH="1" flipV="1">
            <a:off x="5630863" y="4703763"/>
            <a:ext cx="3000375"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5" name="Line 35"/>
          <p:cNvSpPr>
            <a:spLocks noChangeShapeType="1"/>
          </p:cNvSpPr>
          <p:nvPr/>
        </p:nvSpPr>
        <p:spPr bwMode="auto">
          <a:xfrm flipH="1" flipV="1">
            <a:off x="5837238" y="4703763"/>
            <a:ext cx="3771900" cy="301307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6" name="Line 36"/>
          <p:cNvSpPr>
            <a:spLocks noChangeShapeType="1"/>
          </p:cNvSpPr>
          <p:nvPr/>
        </p:nvSpPr>
        <p:spPr bwMode="auto">
          <a:xfrm flipH="1" flipV="1">
            <a:off x="5989638" y="4703763"/>
            <a:ext cx="3962400" cy="259238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7" name="Line 37"/>
          <p:cNvSpPr>
            <a:spLocks noChangeShapeType="1"/>
          </p:cNvSpPr>
          <p:nvPr/>
        </p:nvSpPr>
        <p:spPr bwMode="auto">
          <a:xfrm flipH="1" flipV="1">
            <a:off x="6186488" y="4703763"/>
            <a:ext cx="3765550" cy="2079625"/>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8" name="Line 38"/>
          <p:cNvSpPr>
            <a:spLocks noChangeShapeType="1"/>
          </p:cNvSpPr>
          <p:nvPr/>
        </p:nvSpPr>
        <p:spPr bwMode="auto">
          <a:xfrm flipH="1" flipV="1">
            <a:off x="6332538" y="4703763"/>
            <a:ext cx="3619500" cy="16827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9" name="Line 39"/>
          <p:cNvSpPr>
            <a:spLocks noChangeShapeType="1"/>
          </p:cNvSpPr>
          <p:nvPr/>
        </p:nvSpPr>
        <p:spPr bwMode="auto">
          <a:xfrm flipH="1" flipV="1">
            <a:off x="6524625" y="4703763"/>
            <a:ext cx="3427413" cy="1408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0" name="Line 40"/>
          <p:cNvSpPr>
            <a:spLocks noChangeShapeType="1"/>
          </p:cNvSpPr>
          <p:nvPr/>
        </p:nvSpPr>
        <p:spPr bwMode="auto">
          <a:xfrm>
            <a:off x="6721475" y="4703763"/>
            <a:ext cx="3230563" cy="1176337"/>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1" name="Line 41"/>
          <p:cNvSpPr>
            <a:spLocks noChangeShapeType="1"/>
          </p:cNvSpPr>
          <p:nvPr/>
        </p:nvSpPr>
        <p:spPr bwMode="auto">
          <a:xfrm flipH="1" flipV="1">
            <a:off x="6888163" y="4703763"/>
            <a:ext cx="3063875" cy="10096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2" name="Line 42"/>
          <p:cNvSpPr>
            <a:spLocks noChangeShapeType="1"/>
          </p:cNvSpPr>
          <p:nvPr/>
        </p:nvSpPr>
        <p:spPr bwMode="auto">
          <a:xfrm flipH="1" flipV="1">
            <a:off x="7042150" y="4703763"/>
            <a:ext cx="2909888" cy="9001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3" name="Line 43"/>
          <p:cNvSpPr>
            <a:spLocks noChangeShapeType="1"/>
          </p:cNvSpPr>
          <p:nvPr/>
        </p:nvSpPr>
        <p:spPr bwMode="auto">
          <a:xfrm flipH="1" flipV="1">
            <a:off x="7213600" y="4703763"/>
            <a:ext cx="2738438" cy="7810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4" name="Line 44"/>
          <p:cNvSpPr>
            <a:spLocks noChangeShapeType="1"/>
          </p:cNvSpPr>
          <p:nvPr/>
        </p:nvSpPr>
        <p:spPr bwMode="auto">
          <a:xfrm flipH="1" flipV="1">
            <a:off x="7424738" y="4703763"/>
            <a:ext cx="2527300" cy="6604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5" name="Line 45"/>
          <p:cNvSpPr>
            <a:spLocks noChangeShapeType="1"/>
          </p:cNvSpPr>
          <p:nvPr/>
        </p:nvSpPr>
        <p:spPr bwMode="auto">
          <a:xfrm flipH="1" flipV="1">
            <a:off x="7620000" y="4703763"/>
            <a:ext cx="2332038" cy="5524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6" name="Line 46"/>
          <p:cNvSpPr>
            <a:spLocks noChangeShapeType="1"/>
          </p:cNvSpPr>
          <p:nvPr/>
        </p:nvSpPr>
        <p:spPr bwMode="auto">
          <a:xfrm>
            <a:off x="7870825" y="4703763"/>
            <a:ext cx="2081213" cy="4572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7" name="Line 47"/>
          <p:cNvSpPr>
            <a:spLocks noChangeShapeType="1"/>
          </p:cNvSpPr>
          <p:nvPr/>
        </p:nvSpPr>
        <p:spPr bwMode="auto">
          <a:xfrm>
            <a:off x="8080375" y="4703763"/>
            <a:ext cx="1871663" cy="3730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8" name="Line 48"/>
          <p:cNvSpPr>
            <a:spLocks noChangeShapeType="1"/>
          </p:cNvSpPr>
          <p:nvPr/>
        </p:nvSpPr>
        <p:spPr bwMode="auto">
          <a:xfrm>
            <a:off x="8251825" y="4703763"/>
            <a:ext cx="1700213" cy="30321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9" name="Line 49"/>
          <p:cNvSpPr>
            <a:spLocks noChangeShapeType="1"/>
          </p:cNvSpPr>
          <p:nvPr/>
        </p:nvSpPr>
        <p:spPr bwMode="auto">
          <a:xfrm>
            <a:off x="8443913" y="4703763"/>
            <a:ext cx="1508125" cy="22860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0" name="Line 50"/>
          <p:cNvSpPr>
            <a:spLocks noChangeShapeType="1"/>
          </p:cNvSpPr>
          <p:nvPr/>
        </p:nvSpPr>
        <p:spPr bwMode="auto">
          <a:xfrm>
            <a:off x="8693150" y="4703763"/>
            <a:ext cx="1258888" cy="169862"/>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1" name="Line 51"/>
          <p:cNvSpPr>
            <a:spLocks noChangeShapeType="1"/>
          </p:cNvSpPr>
          <p:nvPr/>
        </p:nvSpPr>
        <p:spPr bwMode="auto">
          <a:xfrm>
            <a:off x="8937625" y="4703763"/>
            <a:ext cx="1014413" cy="10795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2" name="Line 52"/>
          <p:cNvSpPr>
            <a:spLocks noChangeShapeType="1"/>
          </p:cNvSpPr>
          <p:nvPr/>
        </p:nvSpPr>
        <p:spPr bwMode="auto">
          <a:xfrm>
            <a:off x="26988" y="47974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3" name="Line 53"/>
          <p:cNvSpPr>
            <a:spLocks noChangeShapeType="1"/>
          </p:cNvSpPr>
          <p:nvPr/>
        </p:nvSpPr>
        <p:spPr bwMode="auto">
          <a:xfrm>
            <a:off x="26988" y="4859338"/>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4" name="Line 54"/>
          <p:cNvSpPr>
            <a:spLocks noChangeShapeType="1"/>
          </p:cNvSpPr>
          <p:nvPr/>
        </p:nvSpPr>
        <p:spPr bwMode="auto">
          <a:xfrm>
            <a:off x="26988" y="49815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5" name="Line 55"/>
          <p:cNvSpPr>
            <a:spLocks noChangeShapeType="1"/>
          </p:cNvSpPr>
          <p:nvPr/>
        </p:nvSpPr>
        <p:spPr bwMode="auto">
          <a:xfrm>
            <a:off x="26988" y="49196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6" name="Line 56"/>
          <p:cNvSpPr>
            <a:spLocks noChangeShapeType="1"/>
          </p:cNvSpPr>
          <p:nvPr/>
        </p:nvSpPr>
        <p:spPr bwMode="auto">
          <a:xfrm>
            <a:off x="26988" y="50958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7" name="Line 57"/>
          <p:cNvSpPr>
            <a:spLocks noChangeShapeType="1"/>
          </p:cNvSpPr>
          <p:nvPr/>
        </p:nvSpPr>
        <p:spPr bwMode="auto">
          <a:xfrm>
            <a:off x="26988" y="521811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8" name="Line 58"/>
          <p:cNvSpPr>
            <a:spLocks noChangeShapeType="1"/>
          </p:cNvSpPr>
          <p:nvPr/>
        </p:nvSpPr>
        <p:spPr bwMode="auto">
          <a:xfrm>
            <a:off x="26988" y="53530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99" name="Line 59"/>
          <p:cNvSpPr>
            <a:spLocks noChangeShapeType="1"/>
          </p:cNvSpPr>
          <p:nvPr/>
        </p:nvSpPr>
        <p:spPr bwMode="auto">
          <a:xfrm>
            <a:off x="26988" y="603250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00" name="Line 60"/>
          <p:cNvSpPr>
            <a:spLocks noChangeShapeType="1"/>
          </p:cNvSpPr>
          <p:nvPr/>
        </p:nvSpPr>
        <p:spPr bwMode="auto">
          <a:xfrm>
            <a:off x="26988" y="633412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01" name="Line 61"/>
          <p:cNvSpPr>
            <a:spLocks noChangeShapeType="1"/>
          </p:cNvSpPr>
          <p:nvPr/>
        </p:nvSpPr>
        <p:spPr bwMode="auto">
          <a:xfrm>
            <a:off x="26988" y="6683375"/>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02" name="Line 62"/>
          <p:cNvSpPr>
            <a:spLocks noChangeShapeType="1"/>
          </p:cNvSpPr>
          <p:nvPr/>
        </p:nvSpPr>
        <p:spPr bwMode="auto">
          <a:xfrm>
            <a:off x="26988" y="7054850"/>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03" name="Line 63"/>
          <p:cNvSpPr>
            <a:spLocks noChangeShapeType="1"/>
          </p:cNvSpPr>
          <p:nvPr/>
        </p:nvSpPr>
        <p:spPr bwMode="auto">
          <a:xfrm>
            <a:off x="26988" y="7421563"/>
            <a:ext cx="9925050" cy="0"/>
          </a:xfrm>
          <a:prstGeom prst="line">
            <a:avLst/>
          </a:prstGeom>
          <a:noFill/>
          <a:ln w="50800">
            <a:solidFill>
              <a:srgbClr val="FFFFFF"/>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04" name="Text Box 64"/>
          <p:cNvSpPr txBox="1">
            <a:spLocks noChangeArrowheads="1"/>
          </p:cNvSpPr>
          <p:nvPr/>
        </p:nvSpPr>
        <p:spPr bwMode="auto">
          <a:xfrm>
            <a:off x="666750" y="804863"/>
            <a:ext cx="8651875" cy="9350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sz="3200">
                <a:solidFill>
                  <a:srgbClr val="000080"/>
                </a:solidFill>
                <a:latin typeface="Helvetica" pitchFamily="34" charset="0"/>
              </a:rPr>
              <a:t>256 Color Mode</a:t>
            </a:r>
          </a:p>
        </p:txBody>
      </p:sp>
      <p:sp>
        <p:nvSpPr>
          <p:cNvPr id="10305" name="Text Box 65"/>
          <p:cNvSpPr txBox="1">
            <a:spLocks noChangeArrowheads="1"/>
          </p:cNvSpPr>
          <p:nvPr/>
        </p:nvSpPr>
        <p:spPr bwMode="auto">
          <a:xfrm>
            <a:off x="933450" y="1878013"/>
            <a:ext cx="8159750" cy="454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04788" indent="-204788">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n"/>
            </a:pPr>
            <a:r>
              <a:rPr lang="en-US">
                <a:solidFill>
                  <a:srgbClr val="000000"/>
                </a:solidFill>
                <a:latin typeface="Helvetica" pitchFamily="34" charset="0"/>
              </a:rPr>
              <a:t>OpenGL has 'difficulty' getting all the colors we need for visual quality in 256 color mode</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Tradeoff between brutal forcing of colors into hardware colormap, and trying to minimize palette flashy </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If visual quality is not sufficient, OGL_OVERRIDE_COLORS=1 will be more forceful about putting hardware color entries into the palette</a:t>
            </a:r>
          </a:p>
          <a:p>
            <a:pPr>
              <a:spcAft>
                <a:spcPct val="15000"/>
              </a:spcAft>
              <a:buClr>
                <a:srgbClr val="000000"/>
              </a:buClr>
              <a:buSzPct val="100000"/>
              <a:buFont typeface="WingDings" pitchFamily="2" charset="2"/>
              <a:buChar char="n"/>
            </a:pPr>
            <a:r>
              <a:rPr lang="en-US">
                <a:solidFill>
                  <a:srgbClr val="000000"/>
                </a:solidFill>
                <a:latin typeface="Helvetica" pitchFamily="34" charset="0"/>
              </a:rPr>
              <a:t>Suggest running in 16 bit or 24 bit if possible (will be a problem for apps that use color index visuals since only RGB is available in 16 bit and 24 bit modes)</a:t>
            </a:r>
          </a:p>
        </p:txBody>
      </p:sp>
    </p:spTree>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Office Theme">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Override1.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0.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1.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2.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3.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4.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4.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5.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6.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7.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8.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9.xml><?xml version="1.0" encoding="utf-8"?>
<a:themeOverride xmlns:a="http://schemas.openxmlformats.org/drawingml/2006/main">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docProps/app.xml><?xml version="1.0" encoding="utf-8"?>
<Properties xmlns="http://schemas.openxmlformats.org/officeDocument/2006/extended-properties" xmlns:vt="http://schemas.openxmlformats.org/officeDocument/2006/docPropsVTypes">
  <TotalTime>0</TotalTime>
  <Words>942</Words>
  <Application>Microsoft Office PowerPoint</Application>
  <PresentationFormat>Custom</PresentationFormat>
  <Paragraphs>97</Paragraphs>
  <Slides>14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14</vt:i4>
      </vt:variant>
    </vt:vector>
  </HeadingPairs>
  <TitlesOfParts>
    <vt:vector size="18" baseType="lpstr">
      <vt:lpstr>Times New Roman</vt:lpstr>
      <vt:lpstr>Helvetica</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User</dc:creator>
  <cp:lastModifiedBy>User</cp:lastModifiedBy>
  <cp:revision>1</cp:revision>
  <dcterms:modified xsi:type="dcterms:W3CDTF">2011-02-20T15:38:41Z</dcterms:modified>
</cp:coreProperties>
</file>