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0007600" cy="7739063"/>
  <p:notesSz cx="7739063" cy="100076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6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0888" y="2403475"/>
            <a:ext cx="8505825" cy="1658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01775" y="4386263"/>
            <a:ext cx="7004050" cy="197643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CF251-ECFF-4E6F-A55A-125ECD4CBB26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2966371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C32E7E-0371-4963-8B43-5CD09F77F3D5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1097174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131050" y="687388"/>
            <a:ext cx="2125663" cy="61912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749300" y="687388"/>
            <a:ext cx="6229350" cy="61912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EA08D-EDB9-4293-9355-389A5AFE06AF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1798936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9BD33C-BA58-4C45-8DBB-8FBD6533B246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3876828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90575" y="4973638"/>
            <a:ext cx="8505825" cy="15367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0575" y="3279775"/>
            <a:ext cx="8505825" cy="16938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170F0-FAD4-43E0-9F8A-8A3170191301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276306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49300" y="2235200"/>
            <a:ext cx="4176713" cy="4643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78413" y="2235200"/>
            <a:ext cx="4178300" cy="4643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3EF85-B19F-43C9-9B41-D19811D06CDE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1619242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309563"/>
            <a:ext cx="9007475" cy="129063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0063" y="1731963"/>
            <a:ext cx="4422775" cy="7223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0063" y="2454275"/>
            <a:ext cx="4422775" cy="4459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083175" y="1731963"/>
            <a:ext cx="4424363" cy="7223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083175" y="2454275"/>
            <a:ext cx="4424363" cy="4459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FD4C4-AB5B-4A40-B3F9-3683847BBD76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1450354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870EF6-9645-4D17-A8D8-D32A4489913A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753013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B246B-6BCC-4BAF-8D39-D96D79E80863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304933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307975"/>
            <a:ext cx="3292475" cy="13112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13188" y="307975"/>
            <a:ext cx="5594350" cy="66055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0063" y="1619250"/>
            <a:ext cx="3292475" cy="52943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B449F0-004B-42D4-9145-E0F49A1B0F2D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937146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62150" y="5418138"/>
            <a:ext cx="6003925" cy="638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62150" y="692150"/>
            <a:ext cx="6003925" cy="46434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62150" y="6056313"/>
            <a:ext cx="6003925" cy="9096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3A2523-1636-4DB4-9552-60772E8BE733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308926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 shadeToTitle="1">
        <a:gradFill rotWithShape="0">
          <a:gsLst>
            <a:gs pos="0">
              <a:srgbClr val="7991EF"/>
            </a:gs>
            <a:gs pos="100000">
              <a:srgbClr val="0000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9300" y="687388"/>
            <a:ext cx="8507413" cy="128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C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9300" y="2235200"/>
            <a:ext cx="8507413" cy="464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C" smtClean="0"/>
              <a:t>Click to edit Master text styles</a:t>
            </a:r>
          </a:p>
          <a:p>
            <a:pPr lvl="1"/>
            <a:r>
              <a:rPr lang="en-US" altLang="es-EC" smtClean="0"/>
              <a:t>Second level</a:t>
            </a:r>
          </a:p>
          <a:p>
            <a:pPr lvl="2"/>
            <a:r>
              <a:rPr lang="en-US" altLang="es-EC" smtClean="0"/>
              <a:t>Third level</a:t>
            </a:r>
          </a:p>
          <a:p>
            <a:pPr lvl="3"/>
            <a:r>
              <a:rPr lang="en-US" altLang="es-EC" smtClean="0"/>
              <a:t>Fourth level</a:t>
            </a:r>
          </a:p>
          <a:p>
            <a:pPr lvl="4"/>
            <a:r>
              <a:rPr lang="en-US" altLang="es-EC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9300" y="7051675"/>
            <a:ext cx="2085975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500"/>
            </a:lvl1pPr>
          </a:lstStyle>
          <a:p>
            <a:endParaRPr lang="en-US" altLang="es-EC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17888" y="7051675"/>
            <a:ext cx="3170237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500"/>
            </a:lvl1pPr>
          </a:lstStyle>
          <a:p>
            <a:endParaRPr lang="en-US" altLang="es-EC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72325" y="7051675"/>
            <a:ext cx="2084388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500"/>
            </a:lvl1pPr>
          </a:lstStyle>
          <a:p>
            <a:fld id="{7B2C1FA3-AA61-4F44-8AC9-5002D415775B}" type="slidenum">
              <a:rPr lang="en-US" altLang="es-EC"/>
              <a:pPr/>
              <a:t>‹Nº›</a:t>
            </a:fld>
            <a:endParaRPr lang="en-US" altLang="es-EC"/>
          </a:p>
        </p:txBody>
      </p:sp>
      <p:sp>
        <p:nvSpPr>
          <p:cNvPr id="1032" name="AutoShape 8"/>
          <p:cNvSpPr>
            <a:spLocks noChangeArrowheads="1"/>
          </p:cNvSpPr>
          <p:nvPr/>
        </p:nvSpPr>
        <p:spPr bwMode="auto">
          <a:xfrm>
            <a:off x="750888" y="1281113"/>
            <a:ext cx="8918575" cy="492125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 w="63500">
            <a:solidFill>
              <a:srgbClr val="FBD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750888" y="1281113"/>
            <a:ext cx="9906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BD128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s-EC" b="1">
                <a:solidFill>
                  <a:srgbClr val="FBD128"/>
                </a:solidFill>
                <a:latin typeface="Palatino" charset="0"/>
              </a:rPr>
              <a:t>Offset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1741488" y="1281113"/>
            <a:ext cx="16764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BD128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indent="90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b="1">
                <a:solidFill>
                  <a:srgbClr val="FBD128"/>
                </a:solidFill>
                <a:latin typeface="Palatino" charset="0"/>
              </a:rPr>
              <a:t>Size</a:t>
            </a: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3473450" y="1281113"/>
            <a:ext cx="54530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BD128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indent="90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b="1">
                <a:solidFill>
                  <a:srgbClr val="FBD128"/>
                </a:solidFill>
                <a:latin typeface="Palatino" charset="0"/>
              </a:rPr>
              <a:t>Description</a:t>
            </a: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738188" y="914400"/>
            <a:ext cx="8931275" cy="36513"/>
          </a:xfrm>
          <a:prstGeom prst="rect">
            <a:avLst/>
          </a:prstGeom>
          <a:solidFill>
            <a:srgbClr val="800044"/>
          </a:solidFill>
          <a:ln w="12700">
            <a:solidFill>
              <a:srgbClr val="80004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 shadeToTitle="1">
        <a:gradFill rotWithShape="0">
          <a:gsLst>
            <a:gs pos="0">
              <a:srgbClr val="7991EF"/>
            </a:gs>
            <a:gs pos="100000">
              <a:srgbClr val="0000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084263" y="2720975"/>
            <a:ext cx="8923337" cy="52388"/>
          </a:xfrm>
          <a:prstGeom prst="rect">
            <a:avLst/>
          </a:prstGeom>
          <a:solidFill>
            <a:srgbClr val="800044"/>
          </a:solidFill>
          <a:ln w="12700">
            <a:solidFill>
              <a:srgbClr val="80004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663950" y="3702050"/>
            <a:ext cx="4705350" cy="1138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b="1">
                <a:solidFill>
                  <a:srgbClr val="FBD128"/>
                </a:solidFill>
                <a:latin typeface="Helv" pitchFamily="34" charset="0"/>
              </a:rPr>
              <a:t>Doug Azzarito</a:t>
            </a:r>
          </a:p>
          <a:p>
            <a:r>
              <a:rPr lang="en-US" altLang="es-EC" b="1">
                <a:solidFill>
                  <a:srgbClr val="FBD128"/>
                </a:solidFill>
                <a:latin typeface="Helv" pitchFamily="34" charset="0"/>
              </a:rPr>
              <a:t>IBM Personal Software Products</a:t>
            </a:r>
          </a:p>
          <a:p>
            <a:r>
              <a:rPr lang="en-US" altLang="es-EC" b="1">
                <a:solidFill>
                  <a:srgbClr val="FBD128"/>
                </a:solidFill>
                <a:latin typeface="Helv" pitchFamily="34" charset="0"/>
              </a:rPr>
              <a:t>Austin, TX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120775" y="795338"/>
            <a:ext cx="8439150" cy="1744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5300" b="1">
                <a:solidFill>
                  <a:srgbClr val="FBD128"/>
                </a:solidFill>
                <a:latin typeface="Helvetica" pitchFamily="34" charset="0"/>
              </a:rPr>
              <a:t>Merlin HPFS</a:t>
            </a:r>
          </a:p>
        </p:txBody>
      </p:sp>
      <p:sp>
        <p:nvSpPr>
          <p:cNvPr id="2054" name="Freeform 6"/>
          <p:cNvSpPr>
            <a:spLocks noChangeArrowheads="1"/>
          </p:cNvSpPr>
          <p:nvPr/>
        </p:nvSpPr>
        <p:spPr bwMode="auto">
          <a:xfrm>
            <a:off x="517525" y="4103688"/>
            <a:ext cx="2922588" cy="2832100"/>
          </a:xfrm>
          <a:custGeom>
            <a:avLst/>
            <a:gdLst>
              <a:gd name="T0" fmla="*/ 37 w 1841"/>
              <a:gd name="T1" fmla="*/ 700 h 1784"/>
              <a:gd name="T2" fmla="*/ 966 w 1841"/>
              <a:gd name="T3" fmla="*/ 23 h 1784"/>
              <a:gd name="T4" fmla="*/ 1031 w 1841"/>
              <a:gd name="T5" fmla="*/ 378 h 1784"/>
              <a:gd name="T6" fmla="*/ 1059 w 1841"/>
              <a:gd name="T7" fmla="*/ 406 h 1784"/>
              <a:gd name="T8" fmla="*/ 1140 w 1841"/>
              <a:gd name="T9" fmla="*/ 417 h 1784"/>
              <a:gd name="T10" fmla="*/ 1205 w 1841"/>
              <a:gd name="T11" fmla="*/ 422 h 1784"/>
              <a:gd name="T12" fmla="*/ 1262 w 1841"/>
              <a:gd name="T13" fmla="*/ 453 h 1784"/>
              <a:gd name="T14" fmla="*/ 1339 w 1841"/>
              <a:gd name="T15" fmla="*/ 499 h 1784"/>
              <a:gd name="T16" fmla="*/ 1376 w 1841"/>
              <a:gd name="T17" fmla="*/ 478 h 1784"/>
              <a:gd name="T18" fmla="*/ 1515 w 1841"/>
              <a:gd name="T19" fmla="*/ 474 h 1784"/>
              <a:gd name="T20" fmla="*/ 1666 w 1841"/>
              <a:gd name="T21" fmla="*/ 496 h 1784"/>
              <a:gd name="T22" fmla="*/ 1763 w 1841"/>
              <a:gd name="T23" fmla="*/ 523 h 1784"/>
              <a:gd name="T24" fmla="*/ 1793 w 1841"/>
              <a:gd name="T25" fmla="*/ 808 h 1784"/>
              <a:gd name="T26" fmla="*/ 1839 w 1841"/>
              <a:gd name="T27" fmla="*/ 968 h 1784"/>
              <a:gd name="T28" fmla="*/ 1824 w 1841"/>
              <a:gd name="T29" fmla="*/ 1075 h 1784"/>
              <a:gd name="T30" fmla="*/ 1790 w 1841"/>
              <a:gd name="T31" fmla="*/ 1144 h 1784"/>
              <a:gd name="T32" fmla="*/ 1669 w 1841"/>
              <a:gd name="T33" fmla="*/ 1217 h 1784"/>
              <a:gd name="T34" fmla="*/ 1678 w 1841"/>
              <a:gd name="T35" fmla="*/ 1143 h 1784"/>
              <a:gd name="T36" fmla="*/ 1633 w 1841"/>
              <a:gd name="T37" fmla="*/ 1191 h 1784"/>
              <a:gd name="T38" fmla="*/ 1626 w 1841"/>
              <a:gd name="T39" fmla="*/ 1246 h 1784"/>
              <a:gd name="T40" fmla="*/ 1435 w 1841"/>
              <a:gd name="T41" fmla="*/ 1380 h 1784"/>
              <a:gd name="T42" fmla="*/ 1456 w 1841"/>
              <a:gd name="T43" fmla="*/ 1350 h 1784"/>
              <a:gd name="T44" fmla="*/ 1427 w 1841"/>
              <a:gd name="T45" fmla="*/ 1328 h 1784"/>
              <a:gd name="T46" fmla="*/ 1395 w 1841"/>
              <a:gd name="T47" fmla="*/ 1349 h 1784"/>
              <a:gd name="T48" fmla="*/ 1373 w 1841"/>
              <a:gd name="T49" fmla="*/ 1364 h 1784"/>
              <a:gd name="T50" fmla="*/ 1312 w 1841"/>
              <a:gd name="T51" fmla="*/ 1416 h 1784"/>
              <a:gd name="T52" fmla="*/ 1260 w 1841"/>
              <a:gd name="T53" fmla="*/ 1468 h 1784"/>
              <a:gd name="T54" fmla="*/ 1297 w 1841"/>
              <a:gd name="T55" fmla="*/ 1497 h 1784"/>
              <a:gd name="T56" fmla="*/ 1265 w 1841"/>
              <a:gd name="T57" fmla="*/ 1540 h 1784"/>
              <a:gd name="T58" fmla="*/ 1228 w 1841"/>
              <a:gd name="T59" fmla="*/ 1564 h 1784"/>
              <a:gd name="T60" fmla="*/ 1270 w 1841"/>
              <a:gd name="T61" fmla="*/ 1705 h 1784"/>
              <a:gd name="T62" fmla="*/ 1206 w 1841"/>
              <a:gd name="T63" fmla="*/ 1761 h 1784"/>
              <a:gd name="T64" fmla="*/ 1024 w 1841"/>
              <a:gd name="T65" fmla="*/ 1699 h 1784"/>
              <a:gd name="T66" fmla="*/ 974 w 1841"/>
              <a:gd name="T67" fmla="*/ 1595 h 1784"/>
              <a:gd name="T68" fmla="*/ 964 w 1841"/>
              <a:gd name="T69" fmla="*/ 1503 h 1784"/>
              <a:gd name="T70" fmla="*/ 793 w 1841"/>
              <a:gd name="T71" fmla="*/ 1221 h 1784"/>
              <a:gd name="T72" fmla="*/ 662 w 1841"/>
              <a:gd name="T73" fmla="*/ 1128 h 1784"/>
              <a:gd name="T74" fmla="*/ 569 w 1841"/>
              <a:gd name="T75" fmla="*/ 1121 h 1784"/>
              <a:gd name="T76" fmla="*/ 453 w 1841"/>
              <a:gd name="T77" fmla="*/ 1242 h 1784"/>
              <a:gd name="T78" fmla="*/ 330 w 1841"/>
              <a:gd name="T79" fmla="*/ 1179 h 1784"/>
              <a:gd name="T80" fmla="*/ 244 w 1841"/>
              <a:gd name="T81" fmla="*/ 1019 h 1784"/>
              <a:gd name="T82" fmla="*/ 80 w 1841"/>
              <a:gd name="T83" fmla="*/ 807 h 1784"/>
              <a:gd name="T84" fmla="*/ 11 w 1841"/>
              <a:gd name="T85" fmla="*/ 733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41" h="1784">
                <a:moveTo>
                  <a:pt x="11" y="733"/>
                </a:moveTo>
                <a:lnTo>
                  <a:pt x="0" y="698"/>
                </a:lnTo>
                <a:lnTo>
                  <a:pt x="37" y="700"/>
                </a:lnTo>
                <a:lnTo>
                  <a:pt x="501" y="745"/>
                </a:lnTo>
                <a:lnTo>
                  <a:pt x="570" y="0"/>
                </a:lnTo>
                <a:lnTo>
                  <a:pt x="966" y="23"/>
                </a:lnTo>
                <a:lnTo>
                  <a:pt x="954" y="345"/>
                </a:lnTo>
                <a:lnTo>
                  <a:pt x="992" y="378"/>
                </a:lnTo>
                <a:lnTo>
                  <a:pt x="1031" y="378"/>
                </a:lnTo>
                <a:lnTo>
                  <a:pt x="1039" y="366"/>
                </a:lnTo>
                <a:lnTo>
                  <a:pt x="1060" y="385"/>
                </a:lnTo>
                <a:lnTo>
                  <a:pt x="1059" y="406"/>
                </a:lnTo>
                <a:lnTo>
                  <a:pt x="1092" y="410"/>
                </a:lnTo>
                <a:lnTo>
                  <a:pt x="1119" y="423"/>
                </a:lnTo>
                <a:lnTo>
                  <a:pt x="1140" y="417"/>
                </a:lnTo>
                <a:lnTo>
                  <a:pt x="1163" y="432"/>
                </a:lnTo>
                <a:lnTo>
                  <a:pt x="1169" y="419"/>
                </a:lnTo>
                <a:lnTo>
                  <a:pt x="1205" y="422"/>
                </a:lnTo>
                <a:lnTo>
                  <a:pt x="1225" y="463"/>
                </a:lnTo>
                <a:lnTo>
                  <a:pt x="1240" y="476"/>
                </a:lnTo>
                <a:lnTo>
                  <a:pt x="1262" y="453"/>
                </a:lnTo>
                <a:lnTo>
                  <a:pt x="1304" y="485"/>
                </a:lnTo>
                <a:lnTo>
                  <a:pt x="1329" y="468"/>
                </a:lnTo>
                <a:lnTo>
                  <a:pt x="1339" y="499"/>
                </a:lnTo>
                <a:lnTo>
                  <a:pt x="1342" y="476"/>
                </a:lnTo>
                <a:lnTo>
                  <a:pt x="1370" y="458"/>
                </a:lnTo>
                <a:lnTo>
                  <a:pt x="1376" y="478"/>
                </a:lnTo>
                <a:lnTo>
                  <a:pt x="1414" y="471"/>
                </a:lnTo>
                <a:lnTo>
                  <a:pt x="1442" y="498"/>
                </a:lnTo>
                <a:lnTo>
                  <a:pt x="1515" y="474"/>
                </a:lnTo>
                <a:lnTo>
                  <a:pt x="1588" y="468"/>
                </a:lnTo>
                <a:lnTo>
                  <a:pt x="1610" y="456"/>
                </a:lnTo>
                <a:lnTo>
                  <a:pt x="1666" y="496"/>
                </a:lnTo>
                <a:lnTo>
                  <a:pt x="1703" y="507"/>
                </a:lnTo>
                <a:lnTo>
                  <a:pt x="1715" y="524"/>
                </a:lnTo>
                <a:lnTo>
                  <a:pt x="1763" y="523"/>
                </a:lnTo>
                <a:lnTo>
                  <a:pt x="1764" y="612"/>
                </a:lnTo>
                <a:lnTo>
                  <a:pt x="1773" y="787"/>
                </a:lnTo>
                <a:lnTo>
                  <a:pt x="1793" y="808"/>
                </a:lnTo>
                <a:lnTo>
                  <a:pt x="1801" y="854"/>
                </a:lnTo>
                <a:lnTo>
                  <a:pt x="1841" y="915"/>
                </a:lnTo>
                <a:lnTo>
                  <a:pt x="1839" y="968"/>
                </a:lnTo>
                <a:lnTo>
                  <a:pt x="1816" y="1018"/>
                </a:lnTo>
                <a:lnTo>
                  <a:pt x="1817" y="1046"/>
                </a:lnTo>
                <a:lnTo>
                  <a:pt x="1824" y="1075"/>
                </a:lnTo>
                <a:lnTo>
                  <a:pt x="1820" y="1103"/>
                </a:lnTo>
                <a:lnTo>
                  <a:pt x="1808" y="1121"/>
                </a:lnTo>
                <a:lnTo>
                  <a:pt x="1790" y="1144"/>
                </a:lnTo>
                <a:lnTo>
                  <a:pt x="1802" y="1159"/>
                </a:lnTo>
                <a:lnTo>
                  <a:pt x="1729" y="1183"/>
                </a:lnTo>
                <a:lnTo>
                  <a:pt x="1669" y="1217"/>
                </a:lnTo>
                <a:lnTo>
                  <a:pt x="1705" y="1189"/>
                </a:lnTo>
                <a:lnTo>
                  <a:pt x="1666" y="1189"/>
                </a:lnTo>
                <a:lnTo>
                  <a:pt x="1678" y="1143"/>
                </a:lnTo>
                <a:lnTo>
                  <a:pt x="1646" y="1169"/>
                </a:lnTo>
                <a:lnTo>
                  <a:pt x="1631" y="1161"/>
                </a:lnTo>
                <a:lnTo>
                  <a:pt x="1633" y="1191"/>
                </a:lnTo>
                <a:lnTo>
                  <a:pt x="1645" y="1196"/>
                </a:lnTo>
                <a:lnTo>
                  <a:pt x="1648" y="1224"/>
                </a:lnTo>
                <a:lnTo>
                  <a:pt x="1626" y="1246"/>
                </a:lnTo>
                <a:lnTo>
                  <a:pt x="1610" y="1244"/>
                </a:lnTo>
                <a:lnTo>
                  <a:pt x="1606" y="1276"/>
                </a:lnTo>
                <a:lnTo>
                  <a:pt x="1435" y="1380"/>
                </a:lnTo>
                <a:lnTo>
                  <a:pt x="1439" y="1370"/>
                </a:lnTo>
                <a:lnTo>
                  <a:pt x="1517" y="1319"/>
                </a:lnTo>
                <a:lnTo>
                  <a:pt x="1456" y="1350"/>
                </a:lnTo>
                <a:lnTo>
                  <a:pt x="1460" y="1321"/>
                </a:lnTo>
                <a:lnTo>
                  <a:pt x="1444" y="1337"/>
                </a:lnTo>
                <a:lnTo>
                  <a:pt x="1427" y="1328"/>
                </a:lnTo>
                <a:lnTo>
                  <a:pt x="1419" y="1350"/>
                </a:lnTo>
                <a:lnTo>
                  <a:pt x="1392" y="1328"/>
                </a:lnTo>
                <a:lnTo>
                  <a:pt x="1395" y="1349"/>
                </a:lnTo>
                <a:lnTo>
                  <a:pt x="1427" y="1371"/>
                </a:lnTo>
                <a:lnTo>
                  <a:pt x="1390" y="1391"/>
                </a:lnTo>
                <a:lnTo>
                  <a:pt x="1373" y="1364"/>
                </a:lnTo>
                <a:lnTo>
                  <a:pt x="1361" y="1433"/>
                </a:lnTo>
                <a:lnTo>
                  <a:pt x="1345" y="1405"/>
                </a:lnTo>
                <a:lnTo>
                  <a:pt x="1312" y="1416"/>
                </a:lnTo>
                <a:lnTo>
                  <a:pt x="1305" y="1433"/>
                </a:lnTo>
                <a:lnTo>
                  <a:pt x="1321" y="1464"/>
                </a:lnTo>
                <a:lnTo>
                  <a:pt x="1260" y="1468"/>
                </a:lnTo>
                <a:lnTo>
                  <a:pt x="1282" y="1474"/>
                </a:lnTo>
                <a:lnTo>
                  <a:pt x="1285" y="1503"/>
                </a:lnTo>
                <a:lnTo>
                  <a:pt x="1297" y="1497"/>
                </a:lnTo>
                <a:lnTo>
                  <a:pt x="1290" y="1518"/>
                </a:lnTo>
                <a:lnTo>
                  <a:pt x="1263" y="1562"/>
                </a:lnTo>
                <a:lnTo>
                  <a:pt x="1265" y="1540"/>
                </a:lnTo>
                <a:lnTo>
                  <a:pt x="1247" y="1559"/>
                </a:lnTo>
                <a:lnTo>
                  <a:pt x="1222" y="1532"/>
                </a:lnTo>
                <a:lnTo>
                  <a:pt x="1228" y="1564"/>
                </a:lnTo>
                <a:lnTo>
                  <a:pt x="1274" y="1567"/>
                </a:lnTo>
                <a:lnTo>
                  <a:pt x="1254" y="1614"/>
                </a:lnTo>
                <a:lnTo>
                  <a:pt x="1270" y="1705"/>
                </a:lnTo>
                <a:lnTo>
                  <a:pt x="1312" y="1781"/>
                </a:lnTo>
                <a:lnTo>
                  <a:pt x="1259" y="1784"/>
                </a:lnTo>
                <a:lnTo>
                  <a:pt x="1206" y="1761"/>
                </a:lnTo>
                <a:lnTo>
                  <a:pt x="1162" y="1762"/>
                </a:lnTo>
                <a:lnTo>
                  <a:pt x="1099" y="1727"/>
                </a:lnTo>
                <a:lnTo>
                  <a:pt x="1024" y="1699"/>
                </a:lnTo>
                <a:lnTo>
                  <a:pt x="1015" y="1670"/>
                </a:lnTo>
                <a:lnTo>
                  <a:pt x="999" y="1626"/>
                </a:lnTo>
                <a:lnTo>
                  <a:pt x="974" y="1595"/>
                </a:lnTo>
                <a:lnTo>
                  <a:pt x="978" y="1562"/>
                </a:lnTo>
                <a:lnTo>
                  <a:pt x="963" y="1550"/>
                </a:lnTo>
                <a:lnTo>
                  <a:pt x="964" y="1503"/>
                </a:lnTo>
                <a:lnTo>
                  <a:pt x="919" y="1469"/>
                </a:lnTo>
                <a:lnTo>
                  <a:pt x="872" y="1398"/>
                </a:lnTo>
                <a:lnTo>
                  <a:pt x="793" y="1221"/>
                </a:lnTo>
                <a:lnTo>
                  <a:pt x="733" y="1175"/>
                </a:lnTo>
                <a:lnTo>
                  <a:pt x="714" y="1134"/>
                </a:lnTo>
                <a:lnTo>
                  <a:pt x="662" y="1128"/>
                </a:lnTo>
                <a:lnTo>
                  <a:pt x="619" y="1121"/>
                </a:lnTo>
                <a:lnTo>
                  <a:pt x="580" y="1104"/>
                </a:lnTo>
                <a:lnTo>
                  <a:pt x="569" y="1121"/>
                </a:lnTo>
                <a:lnTo>
                  <a:pt x="528" y="1121"/>
                </a:lnTo>
                <a:lnTo>
                  <a:pt x="492" y="1207"/>
                </a:lnTo>
                <a:lnTo>
                  <a:pt x="453" y="1242"/>
                </a:lnTo>
                <a:lnTo>
                  <a:pt x="429" y="1242"/>
                </a:lnTo>
                <a:lnTo>
                  <a:pt x="360" y="1187"/>
                </a:lnTo>
                <a:lnTo>
                  <a:pt x="330" y="1179"/>
                </a:lnTo>
                <a:lnTo>
                  <a:pt x="262" y="1118"/>
                </a:lnTo>
                <a:lnTo>
                  <a:pt x="244" y="1069"/>
                </a:lnTo>
                <a:lnTo>
                  <a:pt x="244" y="1019"/>
                </a:lnTo>
                <a:lnTo>
                  <a:pt x="212" y="949"/>
                </a:lnTo>
                <a:lnTo>
                  <a:pt x="156" y="904"/>
                </a:lnTo>
                <a:lnTo>
                  <a:pt x="80" y="807"/>
                </a:lnTo>
                <a:lnTo>
                  <a:pt x="51" y="791"/>
                </a:lnTo>
                <a:lnTo>
                  <a:pt x="33" y="740"/>
                </a:lnTo>
                <a:lnTo>
                  <a:pt x="11" y="733"/>
                </a:lnTo>
                <a:close/>
              </a:path>
            </a:pathLst>
          </a:custGeom>
          <a:solidFill>
            <a:srgbClr val="FF5BD3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5" name="Freeform 7"/>
          <p:cNvSpPr>
            <a:spLocks noChangeArrowheads="1"/>
          </p:cNvSpPr>
          <p:nvPr/>
        </p:nvSpPr>
        <p:spPr bwMode="auto">
          <a:xfrm>
            <a:off x="2360613" y="5883275"/>
            <a:ext cx="1525587" cy="1317625"/>
          </a:xfrm>
          <a:custGeom>
            <a:avLst/>
            <a:gdLst>
              <a:gd name="T0" fmla="*/ 422 w 961"/>
              <a:gd name="T1" fmla="*/ 624 h 830"/>
              <a:gd name="T2" fmla="*/ 292 w 961"/>
              <a:gd name="T3" fmla="*/ 212 h 830"/>
              <a:gd name="T4" fmla="*/ 380 w 961"/>
              <a:gd name="T5" fmla="*/ 176 h 830"/>
              <a:gd name="T6" fmla="*/ 103 w 961"/>
              <a:gd name="T7" fmla="*/ 0 h 830"/>
              <a:gd name="T8" fmla="*/ 0 w 961"/>
              <a:gd name="T9" fmla="*/ 328 h 830"/>
              <a:gd name="T10" fmla="*/ 89 w 961"/>
              <a:gd name="T11" fmla="*/ 293 h 830"/>
              <a:gd name="T12" fmla="*/ 269 w 961"/>
              <a:gd name="T13" fmla="*/ 830 h 830"/>
              <a:gd name="T14" fmla="*/ 958 w 961"/>
              <a:gd name="T15" fmla="*/ 827 h 830"/>
              <a:gd name="T16" fmla="*/ 961 w 961"/>
              <a:gd name="T17" fmla="*/ 63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61" h="830">
                <a:moveTo>
                  <a:pt x="422" y="624"/>
                </a:moveTo>
                <a:lnTo>
                  <a:pt x="292" y="212"/>
                </a:lnTo>
                <a:lnTo>
                  <a:pt x="380" y="176"/>
                </a:lnTo>
                <a:lnTo>
                  <a:pt x="103" y="0"/>
                </a:lnTo>
                <a:lnTo>
                  <a:pt x="0" y="328"/>
                </a:lnTo>
                <a:lnTo>
                  <a:pt x="89" y="293"/>
                </a:lnTo>
                <a:lnTo>
                  <a:pt x="269" y="830"/>
                </a:lnTo>
                <a:lnTo>
                  <a:pt x="958" y="827"/>
                </a:lnTo>
                <a:lnTo>
                  <a:pt x="961" y="630"/>
                </a:lnTo>
                <a:close/>
              </a:path>
            </a:pathLst>
          </a:custGeom>
          <a:solidFill>
            <a:srgbClr val="00C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4175125" y="6443663"/>
            <a:ext cx="3589338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107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3600" b="1">
                <a:solidFill>
                  <a:srgbClr val="FFFFFF"/>
                </a:solidFill>
                <a:latin typeface="Tms Rmn" pitchFamily="18" charset="0"/>
              </a:rPr>
              <a:t>You Are Here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 shadeToTitle="1">
        <a:gradFill rotWithShape="0">
          <a:gsLst>
            <a:gs pos="0">
              <a:srgbClr val="7991EF"/>
            </a:gs>
            <a:gs pos="100000">
              <a:srgbClr val="0000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738188" y="914400"/>
            <a:ext cx="8931275" cy="36513"/>
          </a:xfrm>
          <a:prstGeom prst="rect">
            <a:avLst/>
          </a:prstGeom>
          <a:solidFill>
            <a:srgbClr val="800044"/>
          </a:solidFill>
          <a:ln w="12700">
            <a:solidFill>
              <a:srgbClr val="80004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750888" y="122238"/>
            <a:ext cx="904875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C0C0C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4000">
                <a:solidFill>
                  <a:srgbClr val="FBD128"/>
                </a:solidFill>
                <a:latin typeface="Helv" pitchFamily="34" charset="0"/>
              </a:rPr>
              <a:t>HPFS in CONFIG.SYS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711200" y="1385888"/>
            <a:ext cx="8916988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C0C0C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674688" indent="-6746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2300" b="1">
                <a:solidFill>
                  <a:srgbClr val="FFFFFF"/>
                </a:solidFill>
                <a:latin typeface="Courier" pitchFamily="17" charset="0"/>
              </a:rPr>
              <a:t>IFS=HPFS.IFS /CACHE:cc /CRECL:rr /AUTOCHECK:[+]d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801688" y="2141538"/>
            <a:ext cx="8826500" cy="4786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C0C0C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203200" indent="-88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50000"/>
              </a:spcAft>
            </a:pPr>
            <a:r>
              <a:rPr lang="en-US" altLang="es-EC" sz="2000" b="1">
                <a:solidFill>
                  <a:srgbClr val="FFFFFF"/>
                </a:solidFill>
                <a:latin typeface="Helv" pitchFamily="34" charset="0"/>
              </a:rPr>
              <a:t>The IFS statement loads the IFS driver (without it, you won't have support for this IFS.</a:t>
            </a:r>
          </a:p>
          <a:p>
            <a:pPr lvl="1">
              <a:spcAft>
                <a:spcPct val="30000"/>
              </a:spcAft>
              <a:buClr>
                <a:srgbClr val="FFFFFF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FFFFFF"/>
                </a:solidFill>
                <a:latin typeface="Helv" pitchFamily="34" charset="0"/>
              </a:rPr>
              <a:t>/CACHE specifies the size of the cache, in Kbytes.  Minimum is 64K, maximum is 2048K.  Default is 10% of FREE RAM below 16M.</a:t>
            </a:r>
          </a:p>
          <a:p>
            <a:pPr lvl="1">
              <a:spcAft>
                <a:spcPct val="30000"/>
              </a:spcAft>
              <a:buClr>
                <a:srgbClr val="FFFFFF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FFFFFF"/>
                </a:solidFill>
                <a:latin typeface="Helv" pitchFamily="34" charset="0"/>
              </a:rPr>
              <a:t>/CRECL specifies the read threshold in K bytes (range:4K-64K-1, default is 4K ).  Reads not bigger than this are copied to cache.</a:t>
            </a:r>
          </a:p>
          <a:p>
            <a:pPr lvl="1">
              <a:spcAft>
                <a:spcPct val="30000"/>
              </a:spcAft>
              <a:buClr>
                <a:srgbClr val="FFFFFF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FFFFFF"/>
                </a:solidFill>
                <a:latin typeface="Helv" pitchFamily="34" charset="0"/>
              </a:rPr>
              <a:t>/AUTOCHECK is the "autocheck" list.  Drive letters specified here will be CHKDSK'ed on boot after improper shutdown (a "+" placed before a drive letter causes it to be CHKDSK'ed unconditionally at boot).  "Dirty" drives will not mount.  A "*" checks all drives (undocumented)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 shadeToTitle="1">
        <a:gradFill rotWithShape="0">
          <a:gsLst>
            <a:gs pos="0">
              <a:srgbClr val="7991EF"/>
            </a:gs>
            <a:gs pos="100000">
              <a:srgbClr val="0000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38188" y="914400"/>
            <a:ext cx="8931275" cy="36513"/>
          </a:xfrm>
          <a:prstGeom prst="rect">
            <a:avLst/>
          </a:prstGeom>
          <a:solidFill>
            <a:srgbClr val="800044"/>
          </a:solidFill>
          <a:ln w="12700">
            <a:solidFill>
              <a:srgbClr val="80004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750888" y="122238"/>
            <a:ext cx="904875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C0C0C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4000">
                <a:solidFill>
                  <a:srgbClr val="FBD128"/>
                </a:solidFill>
                <a:latin typeface="Helv" pitchFamily="34" charset="0"/>
              </a:rPr>
              <a:t>Undocumented CONFIG.SYS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711200" y="1385888"/>
            <a:ext cx="8916988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C0C0C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674688" indent="-6746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2300" b="1">
                <a:solidFill>
                  <a:srgbClr val="FFFFFF"/>
                </a:solidFill>
                <a:latin typeface="Courier" pitchFamily="17" charset="0"/>
              </a:rPr>
              <a:t>IFS=HPFS.IFS /FORCE /QUIET /MAXIOW:n /F:n /N /L 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801688" y="2141538"/>
            <a:ext cx="8826500" cy="4786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C0C0C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203200" indent="-88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50000"/>
              </a:spcAft>
            </a:pPr>
            <a:r>
              <a:rPr lang="en-US" altLang="es-EC" sz="2000" b="1">
                <a:solidFill>
                  <a:srgbClr val="FFFFFF"/>
                </a:solidFill>
                <a:latin typeface="Helv" pitchFamily="34" charset="0"/>
              </a:rPr>
              <a:t>These IFS switches are undocumented (and unsupported!).</a:t>
            </a:r>
          </a:p>
          <a:p>
            <a:pPr lvl="1">
              <a:spcAft>
                <a:spcPct val="30000"/>
              </a:spcAft>
              <a:buClr>
                <a:srgbClr val="FFFFFF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FFFFFF"/>
                </a:solidFill>
                <a:latin typeface="Helv" pitchFamily="34" charset="0"/>
              </a:rPr>
              <a:t>/FORCE allows access to drives that are dirty, but aren't in the AUTOCHECK list</a:t>
            </a:r>
          </a:p>
          <a:p>
            <a:pPr lvl="1">
              <a:spcAft>
                <a:spcPct val="30000"/>
              </a:spcAft>
              <a:buClr>
                <a:srgbClr val="FFFFFF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FFFFFF"/>
                </a:solidFill>
                <a:latin typeface="Helv" pitchFamily="34" charset="0"/>
              </a:rPr>
              <a:t>/QUIET suppresses the "drive dirty" error at boot time (useful if you use /FORCE)</a:t>
            </a:r>
          </a:p>
          <a:p>
            <a:pPr lvl="1">
              <a:spcAft>
                <a:spcPct val="30000"/>
              </a:spcAft>
              <a:buClr>
                <a:srgbClr val="FFFFFF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FFFFFF"/>
                </a:solidFill>
                <a:latin typeface="Helv" pitchFamily="34" charset="0"/>
              </a:rPr>
              <a:t>/MAXIOW:n specifies the maximum number of seconds to wait for Strategy-2 I/O completion.  If it times out, a hard-error is generated.</a:t>
            </a:r>
          </a:p>
          <a:p>
            <a:pPr lvl="1">
              <a:spcAft>
                <a:spcPct val="30000"/>
              </a:spcAft>
              <a:buClr>
                <a:srgbClr val="FFFFFF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FFFFFF"/>
                </a:solidFill>
                <a:latin typeface="Helv" pitchFamily="34" charset="0"/>
              </a:rPr>
              <a:t>/F:n sets the chkdsk level (1 or 2, default is 2) for AutoCheck</a:t>
            </a:r>
          </a:p>
          <a:p>
            <a:pPr lvl="1">
              <a:spcAft>
                <a:spcPct val="30000"/>
              </a:spcAft>
              <a:buClr>
                <a:srgbClr val="FFFFFF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FFFFFF"/>
                </a:solidFill>
                <a:latin typeface="Helv" pitchFamily="34" charset="0"/>
              </a:rPr>
              <a:t> /N disables strategy-2 I/O (use with caution!)</a:t>
            </a:r>
          </a:p>
          <a:p>
            <a:pPr lvl="1">
              <a:spcAft>
                <a:spcPct val="30000"/>
              </a:spcAft>
              <a:buClr>
                <a:srgbClr val="FFFFFF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FFFFFF"/>
                </a:solidFill>
                <a:latin typeface="Helv" pitchFamily="34" charset="0"/>
              </a:rPr>
              <a:t>/L generates an IPE if an attempt is made to write low sectors (between the boot sector and the SuperBlock).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 shadeToTitle="1">
        <a:gradFill rotWithShape="0">
          <a:gsLst>
            <a:gs pos="0">
              <a:srgbClr val="7991EF"/>
            </a:gs>
            <a:gs pos="100000">
              <a:srgbClr val="0000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738188" y="914400"/>
            <a:ext cx="8931275" cy="36513"/>
          </a:xfrm>
          <a:prstGeom prst="rect">
            <a:avLst/>
          </a:prstGeom>
          <a:solidFill>
            <a:srgbClr val="800044"/>
          </a:solidFill>
          <a:ln w="12700">
            <a:solidFill>
              <a:srgbClr val="80004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750888" y="122238"/>
            <a:ext cx="904875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C0C0C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4000">
                <a:solidFill>
                  <a:srgbClr val="FBD128"/>
                </a:solidFill>
                <a:latin typeface="Helv" pitchFamily="34" charset="0"/>
              </a:rPr>
              <a:t>CACHE Statement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550863" y="1354138"/>
            <a:ext cx="9164637" cy="62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C0C0C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292100" indent="-2921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s-EC" sz="2100" b="1">
                <a:solidFill>
                  <a:srgbClr val="FFFFFF"/>
                </a:solidFill>
                <a:latin typeface="Courier" pitchFamily="17" charset="0"/>
              </a:rPr>
              <a:t>CACHE /LAZY:OFF|ON|n /READAHEAD:OFF|ON|n /DISKIDLE:dd /BUFFERIDLE:bb /MAXAGE:mm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008063" y="2222500"/>
            <a:ext cx="8707437" cy="445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C0C0C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203200" indent="-203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50000"/>
              </a:spcAft>
            </a:pPr>
            <a:r>
              <a:rPr lang="en-US" altLang="es-EC" sz="2000" b="1">
                <a:solidFill>
                  <a:srgbClr val="FFFFFF"/>
                </a:solidFill>
                <a:latin typeface="Helv" pitchFamily="34" charset="0"/>
              </a:rPr>
              <a:t>The CACHE statement sets HPFS cache parameters.</a:t>
            </a:r>
          </a:p>
          <a:p>
            <a:pPr>
              <a:spcAft>
                <a:spcPct val="30000"/>
              </a:spcAft>
              <a:buClr>
                <a:srgbClr val="FFFFFF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FFFFFF"/>
                </a:solidFill>
                <a:latin typeface="Helv" pitchFamily="34" charset="0"/>
              </a:rPr>
              <a:t>/LAZY:OFF|ON turns "lazy write" off or on.  "n" specifies the number of threads (default=3).  No longer a need to detach or separate this option!</a:t>
            </a:r>
          </a:p>
          <a:p>
            <a:pPr>
              <a:spcAft>
                <a:spcPct val="30000"/>
              </a:spcAft>
              <a:buClr>
                <a:srgbClr val="FFFFFF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FFFFFF"/>
                </a:solidFill>
                <a:latin typeface="Helv" pitchFamily="34" charset="0"/>
              </a:rPr>
              <a:t>/READAHEAD:OFF|ON turns "read ahead" off or on.  "n" specifies the number of threads (default=1, which is currently the max)</a:t>
            </a:r>
          </a:p>
          <a:p>
            <a:pPr>
              <a:spcAft>
                <a:spcPct val="30000"/>
              </a:spcAft>
              <a:buClr>
                <a:srgbClr val="FFFFFF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FFFFFF"/>
                </a:solidFill>
                <a:latin typeface="Helv" pitchFamily="34" charset="0"/>
              </a:rPr>
              <a:t>/BUFFERIDLE specifies time (in ms) since the last update before a dirty buffer is forced to disk</a:t>
            </a:r>
          </a:p>
          <a:p>
            <a:pPr>
              <a:spcAft>
                <a:spcPct val="30000"/>
              </a:spcAft>
              <a:buClr>
                <a:srgbClr val="FFFFFF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FFFFFF"/>
                </a:solidFill>
                <a:latin typeface="Helv" pitchFamily="34" charset="0"/>
              </a:rPr>
              <a:t>/DISKIDLE specifies time (in ms) of inactivity before "idle" trigger starts writing dirty buffers</a:t>
            </a:r>
          </a:p>
          <a:p>
            <a:pPr>
              <a:spcAft>
                <a:spcPct val="30000"/>
              </a:spcAft>
              <a:buClr>
                <a:srgbClr val="FFFFFF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FFFFFF"/>
                </a:solidFill>
                <a:latin typeface="Helv" pitchFamily="34" charset="0"/>
              </a:rPr>
              <a:t>/MAXAGE specifies time (in ms) since the last physical write before a dirty buffer is forced to disk</a:t>
            </a:r>
          </a:p>
          <a:p>
            <a:pPr>
              <a:spcAft>
                <a:spcPct val="50000"/>
              </a:spcAft>
            </a:pPr>
            <a:r>
              <a:rPr lang="en-US" altLang="es-EC" sz="2000" b="1">
                <a:solidFill>
                  <a:srgbClr val="FFFFFF"/>
                </a:solidFill>
                <a:latin typeface="Helv" pitchFamily="34" charset="0"/>
              </a:rPr>
              <a:t>Note: DO NOT put this statement in CONFIG.SYS.  Use STARTUP.CMD!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 shadeToTitle="1">
        <a:gradFill rotWithShape="0">
          <a:gsLst>
            <a:gs pos="0">
              <a:srgbClr val="7991EF"/>
            </a:gs>
            <a:gs pos="100000">
              <a:srgbClr val="0000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738188" y="914400"/>
            <a:ext cx="8931275" cy="36513"/>
          </a:xfrm>
          <a:prstGeom prst="rect">
            <a:avLst/>
          </a:prstGeom>
          <a:solidFill>
            <a:srgbClr val="800044"/>
          </a:solidFill>
          <a:ln w="12700">
            <a:solidFill>
              <a:srgbClr val="80004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976313" y="1243013"/>
            <a:ext cx="8088312" cy="434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C0C0C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marL="282575" indent="-2825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23863" indent="-269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FFFFFF"/>
              </a:buClr>
              <a:buSzPct val="100000"/>
              <a:buFont typeface="LotusWP Type" pitchFamily="18" charset="0"/>
              <a:buChar char="ƒ"/>
            </a:pPr>
            <a:r>
              <a:rPr lang="en-US" altLang="es-EC" sz="2800" b="1">
                <a:solidFill>
                  <a:srgbClr val="FFFFFF"/>
                </a:solidFill>
                <a:latin typeface="Helv" pitchFamily="34" charset="0"/>
              </a:rPr>
              <a:t>Code is *not* in C.KRNL release</a:t>
            </a:r>
          </a:p>
          <a:p>
            <a:pPr lvl="1">
              <a:buClr>
                <a:srgbClr val="FFFFFF"/>
              </a:buClr>
              <a:buSzPct val="55000"/>
              <a:buFont typeface="LotusWP Type" pitchFamily="18" charset="0"/>
              <a:buChar char="ƒ"/>
            </a:pPr>
            <a:r>
              <a:rPr lang="en-US" altLang="es-EC" b="1">
                <a:solidFill>
                  <a:srgbClr val="FFFFFF"/>
                </a:solidFill>
                <a:latin typeface="Helv" pitchFamily="34" charset="0"/>
              </a:rPr>
              <a:t>The src\pinball tree in c.krnl is a warp-3 level HPFS</a:t>
            </a:r>
          </a:p>
          <a:p>
            <a:pPr lvl="1"/>
            <a:r>
              <a:rPr lang="en-US" altLang="es-EC" b="1">
                <a:solidFill>
                  <a:srgbClr val="FFFFFF"/>
                </a:solidFill>
                <a:latin typeface="Helv" pitchFamily="34" charset="0"/>
              </a:rPr>
              <a:t> used in early builds of Merlin</a:t>
            </a:r>
          </a:p>
          <a:p>
            <a:pPr>
              <a:buClr>
                <a:srgbClr val="FFFFFF"/>
              </a:buClr>
              <a:buSzPct val="100000"/>
              <a:buFont typeface="LotusWP Type" pitchFamily="18" charset="0"/>
              <a:buChar char="ƒ"/>
            </a:pPr>
            <a:r>
              <a:rPr lang="en-US" altLang="es-EC" sz="2800" b="1">
                <a:solidFill>
                  <a:srgbClr val="FFFFFF"/>
                </a:solidFill>
                <a:latin typeface="Helv" pitchFamily="34" charset="0"/>
              </a:rPr>
              <a:t>HPFS source is in the C.HPFS release</a:t>
            </a:r>
          </a:p>
          <a:p>
            <a:pPr lvl="1">
              <a:buClr>
                <a:srgbClr val="FFFFFF"/>
              </a:buClr>
              <a:buSzPct val="55000"/>
              <a:buFont typeface="LotusWP Type" pitchFamily="18" charset="0"/>
              <a:buChar char="ƒ"/>
            </a:pPr>
            <a:r>
              <a:rPr lang="en-US" altLang="es-EC" b="1">
                <a:solidFill>
                  <a:srgbClr val="FFFFFF"/>
                </a:solidFill>
                <a:latin typeface="Helv" pitchFamily="34" charset="0"/>
              </a:rPr>
              <a:t>HPFS source is in SRC\HPFS</a:t>
            </a:r>
          </a:p>
          <a:p>
            <a:pPr lvl="1">
              <a:buClr>
                <a:srgbClr val="FFFFFF"/>
              </a:buClr>
              <a:buSzPct val="55000"/>
              <a:buFont typeface="LotusWP Type" pitchFamily="18" charset="0"/>
              <a:buChar char="ƒ"/>
            </a:pPr>
            <a:r>
              <a:rPr lang="en-US" altLang="es-EC" b="1">
                <a:solidFill>
                  <a:srgbClr val="FFFFFF"/>
                </a:solidFill>
                <a:latin typeface="Helv" pitchFamily="34" charset="0"/>
              </a:rPr>
              <a:t>UHPFS.DLL source is in SRC\UHPFS</a:t>
            </a:r>
          </a:p>
          <a:p>
            <a:pPr lvl="1">
              <a:buClr>
                <a:srgbClr val="FFFFFF"/>
              </a:buClr>
              <a:buSzPct val="55000"/>
              <a:buFont typeface="LotusWP Type" pitchFamily="18" charset="0"/>
              <a:buChar char="ƒ"/>
            </a:pPr>
            <a:r>
              <a:rPr lang="en-US" altLang="es-EC" b="1">
                <a:solidFill>
                  <a:srgbClr val="FFFFFF"/>
                </a:solidFill>
                <a:latin typeface="Helv" pitchFamily="34" charset="0"/>
              </a:rPr>
              <a:t>No UHPFS changes in Merlin</a:t>
            </a:r>
          </a:p>
          <a:p>
            <a:pPr>
              <a:buClr>
                <a:srgbClr val="FFFFFF"/>
              </a:buClr>
              <a:buSzPct val="100000"/>
              <a:buFont typeface="LotusWP Type" pitchFamily="18" charset="0"/>
              <a:buChar char="ƒ"/>
            </a:pPr>
            <a:r>
              <a:rPr lang="en-US" altLang="es-EC" sz="2800" b="1">
                <a:solidFill>
                  <a:srgbClr val="FFFFFF"/>
                </a:solidFill>
                <a:latin typeface="Helv" pitchFamily="34" charset="0"/>
              </a:rPr>
              <a:t>DEBUG HPFS adds many self-checks &amp; traces</a:t>
            </a:r>
          </a:p>
          <a:p>
            <a:pPr lvl="1">
              <a:buClr>
                <a:srgbClr val="FFFFFF"/>
              </a:buClr>
              <a:buSzPct val="55000"/>
              <a:buFont typeface="LotusWP Type" pitchFamily="18" charset="0"/>
              <a:buChar char="ƒ"/>
            </a:pPr>
            <a:r>
              <a:rPr lang="en-US" altLang="es-EC" b="1">
                <a:solidFill>
                  <a:srgbClr val="FFFFFF"/>
                </a:solidFill>
                <a:latin typeface="Helv" pitchFamily="34" charset="0"/>
              </a:rPr>
              <a:t>not built automatically - NMAKE DEBUG will build it</a:t>
            </a:r>
          </a:p>
          <a:p>
            <a:pPr lvl="1">
              <a:buClr>
                <a:srgbClr val="FFFFFF"/>
              </a:buClr>
              <a:buSzPct val="55000"/>
              <a:buFont typeface="LotusWP Type" pitchFamily="18" charset="0"/>
              <a:buChar char="ƒ"/>
            </a:pPr>
            <a:r>
              <a:rPr lang="en-US" altLang="es-EC" b="1">
                <a:solidFill>
                  <a:srgbClr val="FFFFFF"/>
                </a:solidFill>
                <a:latin typeface="Helv" pitchFamily="34" charset="0"/>
              </a:rPr>
              <a:t>Self-checks will generate IPEs if error is detected</a:t>
            </a:r>
          </a:p>
          <a:p>
            <a:pPr lvl="1">
              <a:buClr>
                <a:srgbClr val="FFFFFF"/>
              </a:buClr>
              <a:buSzPct val="55000"/>
              <a:buFont typeface="LotusWP Type" pitchFamily="18" charset="0"/>
              <a:buChar char="ƒ"/>
            </a:pPr>
            <a:r>
              <a:rPr lang="en-US" altLang="es-EC" b="1">
                <a:solidFill>
                  <a:srgbClr val="FFFFFF"/>
                </a:solidFill>
                <a:latin typeface="Helv" pitchFamily="34" charset="0"/>
              </a:rPr>
              <a:t>64K log buffer records recent activity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750888" y="122238"/>
            <a:ext cx="904875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C0C0C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4000">
                <a:solidFill>
                  <a:srgbClr val="FBD128"/>
                </a:solidFill>
                <a:latin typeface="Helv" pitchFamily="34" charset="0"/>
              </a:rPr>
              <a:t>CODE Changes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s-EC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s-EC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4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5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525</Words>
  <Application>Microsoft Office PowerPoint</Application>
  <PresentationFormat>Personalizado</PresentationFormat>
  <Paragraphs>41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Times New Roman</vt:lpstr>
      <vt:lpstr>Palatino</vt:lpstr>
      <vt:lpstr>Helv</vt:lpstr>
      <vt:lpstr>Helvetica</vt:lpstr>
      <vt:lpstr>Tms Rmn</vt:lpstr>
      <vt:lpstr>Courier</vt:lpstr>
      <vt:lpstr>LotusWP Type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familia</dc:creator>
  <cp:lastModifiedBy>FI</cp:lastModifiedBy>
  <cp:revision>1</cp:revision>
  <dcterms:modified xsi:type="dcterms:W3CDTF">2016-01-24T17:58:59Z</dcterms:modified>
</cp:coreProperties>
</file>